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6"/>
  </p:notesMasterIdLst>
  <p:handoutMasterIdLst>
    <p:handoutMasterId r:id="rId57"/>
  </p:handoutMasterIdLst>
  <p:sldIdLst>
    <p:sldId id="256" r:id="rId2"/>
    <p:sldId id="257" r:id="rId3"/>
    <p:sldId id="380" r:id="rId4"/>
    <p:sldId id="265" r:id="rId5"/>
    <p:sldId id="288" r:id="rId6"/>
    <p:sldId id="433" r:id="rId7"/>
    <p:sldId id="434" r:id="rId8"/>
    <p:sldId id="406" r:id="rId9"/>
    <p:sldId id="355" r:id="rId10"/>
    <p:sldId id="435" r:id="rId11"/>
    <p:sldId id="436" r:id="rId12"/>
    <p:sldId id="437" r:id="rId13"/>
    <p:sldId id="390" r:id="rId14"/>
    <p:sldId id="438" r:id="rId15"/>
    <p:sldId id="439" r:id="rId16"/>
    <p:sldId id="440" r:id="rId17"/>
    <p:sldId id="441" r:id="rId18"/>
    <p:sldId id="442" r:id="rId19"/>
    <p:sldId id="443" r:id="rId20"/>
    <p:sldId id="444" r:id="rId21"/>
    <p:sldId id="445" r:id="rId22"/>
    <p:sldId id="446" r:id="rId23"/>
    <p:sldId id="286" r:id="rId24"/>
    <p:sldId id="408" r:id="rId25"/>
    <p:sldId id="409" r:id="rId26"/>
    <p:sldId id="413" r:id="rId27"/>
    <p:sldId id="412" r:id="rId28"/>
    <p:sldId id="420" r:id="rId29"/>
    <p:sldId id="421" r:id="rId30"/>
    <p:sldId id="407" r:id="rId31"/>
    <p:sldId id="312" r:id="rId32"/>
    <p:sldId id="301" r:id="rId33"/>
    <p:sldId id="330" r:id="rId34"/>
    <p:sldId id="336" r:id="rId35"/>
    <p:sldId id="397" r:id="rId36"/>
    <p:sldId id="429" r:id="rId37"/>
    <p:sldId id="401" r:id="rId38"/>
    <p:sldId id="367" r:id="rId39"/>
    <p:sldId id="403" r:id="rId40"/>
    <p:sldId id="404" r:id="rId41"/>
    <p:sldId id="395" r:id="rId42"/>
    <p:sldId id="410" r:id="rId43"/>
    <p:sldId id="411" r:id="rId44"/>
    <p:sldId id="430" r:id="rId45"/>
    <p:sldId id="354" r:id="rId46"/>
    <p:sldId id="389" r:id="rId47"/>
    <p:sldId id="431" r:id="rId48"/>
    <p:sldId id="304" r:id="rId49"/>
    <p:sldId id="424" r:id="rId50"/>
    <p:sldId id="425" r:id="rId51"/>
    <p:sldId id="426" r:id="rId52"/>
    <p:sldId id="428" r:id="rId53"/>
    <p:sldId id="427" r:id="rId54"/>
    <p:sldId id="422"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34"/>
          </p14:sldIdLst>
        </p14:section>
        <p14:section name="要素技術" id="{06651500-9F65-4E05-9904-98DB0DD17F79}">
          <p14:sldIdLst>
            <p14:sldId id="406"/>
            <p14:sldId id="355"/>
          </p14:sldIdLst>
        </p14:section>
        <p14:section name="提案手法" id="{2922E05D-4D01-46CA-8258-DAE663112894}">
          <p14:sldIdLst>
            <p14:sldId id="435"/>
            <p14:sldId id="436"/>
            <p14:sldId id="437"/>
          </p14:sldIdLst>
        </p14:section>
        <p14:section name="実験設定" id="{57D13AC2-5BAF-4A05-8C94-90F750AD787E}">
          <p14:sldIdLst>
            <p14:sldId id="390"/>
            <p14:sldId id="438"/>
            <p14:sldId id="439"/>
            <p14:sldId id="440"/>
            <p14:sldId id="441"/>
            <p14:sldId id="442"/>
            <p14:sldId id="443"/>
            <p14:sldId id="444"/>
            <p14:sldId id="445"/>
            <p14:sldId id="446"/>
            <p14:sldId id="286"/>
            <p14:sldId id="408"/>
            <p14:sldId id="409"/>
            <p14:sldId id="413"/>
            <p14:sldId id="412"/>
            <p14:sldId id="420"/>
            <p14:sldId id="421"/>
          </p14:sldIdLst>
        </p14:section>
        <p14:section name="まとめ・課題" id="{1CDB7562-F34D-405E-9325-C263D6928193}">
          <p14:sldIdLst>
            <p14:sldId id="407"/>
            <p14:sldId id="312"/>
            <p14:sldId id="301"/>
            <p14:sldId id="330"/>
            <p14:sldId id="336"/>
          </p14:sldIdLst>
        </p14:section>
        <p14:section name="予備" id="{BBFA7761-7406-4169-9063-D47FBB3FFA2F}">
          <p14:sldIdLst>
            <p14:sldId id="397"/>
            <p14:sldId id="429"/>
            <p14:sldId id="401"/>
            <p14:sldId id="367"/>
            <p14:sldId id="403"/>
            <p14:sldId id="404"/>
            <p14:sldId id="395"/>
            <p14:sldId id="410"/>
            <p14:sldId id="411"/>
            <p14:sldId id="430"/>
            <p14:sldId id="354"/>
            <p14:sldId id="389"/>
            <p14:sldId id="431"/>
            <p14:sldId id="304"/>
            <p14:sldId id="424"/>
            <p14:sldId id="425"/>
            <p14:sldId id="426"/>
            <p14:sldId id="428"/>
            <p14:sldId id="427"/>
            <p14:sldId id="4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9DC3E6"/>
    <a:srgbClr val="E05073"/>
    <a:srgbClr val="2F5597"/>
    <a:srgbClr val="B7E7D6"/>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79882" autoAdjust="0"/>
  </p:normalViewPr>
  <p:slideViewPr>
    <p:cSldViewPr snapToGrid="0">
      <p:cViewPr>
        <p:scale>
          <a:sx n="62" d="100"/>
          <a:sy n="62" d="100"/>
        </p:scale>
        <p:origin x="2856" y="64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2024/11/29</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2024/11/29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a:t>
            </a:r>
            <a:r>
              <a:rPr lang="ja-JP" altLang="en-US" sz="1200" dirty="0">
                <a:solidFill>
                  <a:schemeClr val="tx1"/>
                </a:solidFill>
              </a:rPr>
              <a:t>深層学習によるマルチメディアデータを入力とした動作ラベルの推定</a:t>
            </a:r>
            <a:r>
              <a:rPr lang="ja-JP" altLang="en-US" dirty="0">
                <a:solidFill>
                  <a:schemeClr val="tx1"/>
                </a:solidFill>
              </a:rPr>
              <a:t>」と題しまして</a:t>
            </a:r>
            <a:r>
              <a:rPr lang="en-US" altLang="ja-JP" dirty="0">
                <a:solidFill>
                  <a:schemeClr val="tx1"/>
                </a:solidFill>
              </a:rPr>
              <a:t>,</a:t>
            </a:r>
          </a:p>
          <a:p>
            <a:r>
              <a:rPr kumimoji="1" lang="ja-JP" altLang="en-US" dirty="0">
                <a:solidFill>
                  <a:schemeClr val="tx1"/>
                </a:solidFill>
              </a:rPr>
              <a:t>ソフトウェアシステム研究グループ </a:t>
            </a:r>
            <a:r>
              <a:rPr kumimoji="1" lang="en-US" altLang="ja-JP" dirty="0">
                <a:solidFill>
                  <a:schemeClr val="tx1"/>
                </a:solidFill>
              </a:rPr>
              <a:t>M1</a:t>
            </a:r>
            <a:r>
              <a:rPr kumimoji="1" lang="ja-JP" altLang="en-US" dirty="0">
                <a:solidFill>
                  <a:schemeClr val="tx1"/>
                </a:solidFill>
              </a:rPr>
              <a:t>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995F-C38A-E7F8-19F1-089B30C949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9E44E1-CA6C-2537-6676-D46DE081C32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Choice>
        <mc:Fallback xmlns="">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2D2AFB45-B008-CE8B-5E85-49514904401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2395689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r>
              <a:rPr lang="ja-JP" altLang="en-US" dirty="0"/>
              <a:t>次に、データセットに含まれるタイトルや本文の情報から記事本文の要約文を生成する手法について説明します。</a:t>
            </a:r>
            <a:endParaRPr lang="en-US" altLang="ja-JP" dirty="0"/>
          </a:p>
          <a:p>
            <a:endParaRPr lang="ja-JP" altLang="en-US" dirty="0"/>
          </a:p>
          <a:p>
            <a:r>
              <a:rPr lang="ja-JP" altLang="en-US" dirty="0"/>
              <a:t>生成方法は各記事データ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の情報から図のようなプロンプトを作成し、大規模言語モデル</a:t>
            </a:r>
            <a:r>
              <a:rPr lang="en-US" altLang="ja-JP" dirty="0"/>
              <a:t>API</a:t>
            </a:r>
            <a:r>
              <a:rPr lang="ja-JP" altLang="en-US" dirty="0"/>
              <a:t>からの回答を要約文</a:t>
            </a:r>
            <a:r>
              <a:rPr lang="en-US" altLang="ja-JP" dirty="0"/>
              <a:t>D_{summary}</a:t>
            </a:r>
            <a:r>
              <a:rPr lang="ja-JP" altLang="en-US" dirty="0"/>
              <a:t>とします。</a:t>
            </a:r>
          </a:p>
          <a:p>
            <a:r>
              <a:rPr lang="ja-JP" altLang="en-US" dirty="0"/>
              <a:t>本研究では大規模言語モデル</a:t>
            </a:r>
            <a:r>
              <a:rPr lang="en-US" altLang="ja-JP" dirty="0"/>
              <a:t>API</a:t>
            </a:r>
            <a:r>
              <a:rPr lang="ja-JP" altLang="en-US" dirty="0"/>
              <a:t>として</a:t>
            </a:r>
            <a:r>
              <a:rPr lang="en-US" altLang="ja-JP" dirty="0"/>
              <a:t>Preferred </a:t>
            </a:r>
            <a:r>
              <a:rPr lang="en-US" altLang="ja-JP" dirty="0" err="1"/>
              <a:t>NetWorks</a:t>
            </a:r>
            <a:r>
              <a:rPr lang="ja-JP" altLang="en-US" dirty="0"/>
              <a:t>が提供している</a:t>
            </a:r>
            <a:r>
              <a:rPr lang="en-US" altLang="ja-JP" dirty="0"/>
              <a:t>PLaMo API</a:t>
            </a:r>
            <a:r>
              <a:rPr lang="ja-JP" altLang="en-US" dirty="0"/>
              <a:t>を使用しました。</a:t>
            </a:r>
          </a:p>
          <a:p>
            <a:endParaRPr lang="en-US" altLang="ja-JP" dirty="0"/>
          </a:p>
          <a:p>
            <a:r>
              <a:rPr lang="ja-JP" altLang="en-US" dirty="0"/>
              <a:t>そして、提案モデルの入力形式は先行研究に倣って、元データに関係する部分は </a:t>
            </a:r>
            <a:r>
              <a:rPr lang="en-US" altLang="ja-JP" dirty="0"/>
              <a:t>[</a:t>
            </a:r>
            <a:r>
              <a:rPr lang="en-US" altLang="ja-JP" dirty="0" err="1"/>
              <a:t>cls</a:t>
            </a:r>
            <a:r>
              <a:rPr lang="en-US" altLang="ja-JP" dirty="0"/>
              <a:t>] D_{title} [SEP] D_{body} </a:t>
            </a:r>
            <a:r>
              <a:rPr lang="ja-JP" altLang="en-US" dirty="0"/>
              <a:t>とし、</a:t>
            </a:r>
            <a:endParaRPr lang="en-US" altLang="ja-JP" dirty="0"/>
          </a:p>
          <a:p>
            <a:r>
              <a:rPr lang="ja-JP" altLang="en-US" dirty="0"/>
              <a:t>要約項に関わる部分の入力は図のように設定しました。</a:t>
            </a:r>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a:t>
            </a:r>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要約文の生成例</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49F34-4735-2A3F-2A57-09FDF789B15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199E154-6C9B-045A-CCF6-2F4A5E8511C1}"/>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005620D9-1C85-12A6-0C58-C593385361B4}"/>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p:sp>
            <p:nvSpPr>
              <p:cNvPr id="3" name="ノート プレースホルダー 2">
                <a:extLst>
                  <a:ext uri="{FF2B5EF4-FFF2-40B4-BE49-F238E27FC236}">
                    <a16:creationId xmlns:a16="http://schemas.microsoft.com/office/drawing/2014/main" id="{005620D9-1C85-12A6-0C58-C593385361B4}"/>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E2577524-8FC8-927E-BC4C-CA82F58DB84E}"/>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70022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1C11-AF51-85B7-D05C-D33D786A03E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A8E4FB-94A4-0140-FCB8-71EC233CA3F7}"/>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410F656B-F6BE-056A-52E2-C5BEC08C879D}"/>
              </a:ext>
            </a:extLst>
          </p:cNvPr>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224329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53F7F-F88B-1E55-80CB-1D0B305007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90F3A1-4722-2C99-C606-5DD93F4A85D5}"/>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9E3AE3D9-DB9E-646A-A596-0DAEF0521017}"/>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p:sp>
            <p:nvSpPr>
              <p:cNvPr id="3" name="ノート プレースホルダー 2">
                <a:extLst>
                  <a:ext uri="{FF2B5EF4-FFF2-40B4-BE49-F238E27FC236}">
                    <a16:creationId xmlns:a16="http://schemas.microsoft.com/office/drawing/2014/main" id="{9E3AE3D9-DB9E-646A-A596-0DAEF0521017}"/>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9EC1C471-3427-FAA8-8531-53D9CADFEF13}"/>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3610429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[6:30]</a:t>
            </a:r>
          </a:p>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評価用モデルにはバリデーションデータの</a:t>
            </a:r>
            <a:r>
              <a:rPr kumimoji="1" lang="en-US" altLang="ja-JP" dirty="0"/>
              <a:t>acc</a:t>
            </a:r>
            <a:r>
              <a:rPr kumimoji="1" lang="ja-JP" altLang="en-US" dirty="0"/>
              <a:t>が一番高かったエポックのモデルを採用しています</a:t>
            </a:r>
            <a:r>
              <a:rPr kumimoji="1" lang="en-US" altLang="ja-JP" dirty="0"/>
              <a:t>.</a:t>
            </a:r>
          </a:p>
          <a:p>
            <a:r>
              <a:rPr kumimoji="1" lang="ja-JP" altLang="en-US" dirty="0"/>
              <a:t>ベースラインとしてはすべてをランダムに予測した場合を設定しました</a:t>
            </a:r>
            <a:r>
              <a:rPr kumimoji="1" lang="en-US" altLang="ja-JP" dirty="0"/>
              <a:t>.</a:t>
            </a:r>
          </a:p>
          <a:p>
            <a:r>
              <a:rPr kumimoji="1" lang="ja-JP" altLang="en-US" dirty="0"/>
              <a:t>結果から、</a:t>
            </a:r>
            <a:endParaRPr kumimoji="1" lang="en-US" altLang="ja-JP" dirty="0"/>
          </a:p>
          <a:p>
            <a:r>
              <a:rPr kumimoji="1" lang="ja-JP" altLang="en-US" dirty="0"/>
              <a:t>どの場合でもベースラインをこえることができ</a:t>
            </a:r>
            <a:r>
              <a:rPr kumimoji="1" lang="en-US" altLang="ja-JP" dirty="0"/>
              <a:t>, Spec Augment </a:t>
            </a:r>
            <a:r>
              <a:rPr kumimoji="1" lang="ja-JP" altLang="en-US" dirty="0"/>
              <a:t>をかけた </a:t>
            </a:r>
            <a:r>
              <a:rPr kumimoji="1" lang="en-US" altLang="ja-JP" dirty="0"/>
              <a:t>VGG-BN </a:t>
            </a:r>
            <a:r>
              <a:rPr kumimoji="1" lang="ja-JP" altLang="en-US" dirty="0"/>
              <a:t>の場合が最も精度が高いことが分かりました</a:t>
            </a:r>
            <a:r>
              <a:rPr kumimoji="1" lang="en-US" altLang="ja-JP" dirty="0"/>
              <a:t>.</a:t>
            </a:r>
          </a:p>
          <a:p>
            <a:r>
              <a:rPr kumimoji="1" lang="ja-JP" altLang="en-US" dirty="0"/>
              <a:t>しかし、比較してもわずかな差であり</a:t>
            </a:r>
            <a:r>
              <a:rPr kumimoji="1" lang="en-US" altLang="ja-JP" dirty="0"/>
              <a:t>, ResNet34 </a:t>
            </a:r>
            <a:r>
              <a:rPr kumimoji="1" lang="ja-JP" altLang="en-US" dirty="0"/>
              <a:t>の場合は </a:t>
            </a:r>
            <a:r>
              <a:rPr kumimoji="1" lang="en-US" altLang="ja-JP" dirty="0"/>
              <a:t>Spec Augment </a:t>
            </a:r>
            <a:r>
              <a:rPr kumimoji="1" lang="ja-JP" altLang="en-US" dirty="0"/>
              <a:t>によって精度が下がっているので、</a:t>
            </a:r>
            <a:endParaRPr kumimoji="1" lang="en-US" altLang="ja-JP" dirty="0"/>
          </a:p>
          <a:p>
            <a:r>
              <a:rPr kumimoji="1" lang="en-US" altLang="ja-JP" dirty="0"/>
              <a:t>Spec Augment</a:t>
            </a:r>
            <a:r>
              <a:rPr kumimoji="1" lang="ja-JP" altLang="en-US" dirty="0"/>
              <a:t>を適用することの有意性があるとは言えない結果となりました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そこで学習曲線を比較します</a:t>
            </a:r>
            <a:r>
              <a:rPr kumimoji="1" lang="en-US" altLang="ja-JP" dirty="0"/>
              <a:t>.  </a:t>
            </a:r>
            <a:r>
              <a:rPr kumimoji="1" lang="ja-JP" altLang="en-US" dirty="0"/>
              <a:t>横軸がエポック数で縦軸が</a:t>
            </a:r>
            <a:r>
              <a:rPr kumimoji="1" lang="en-US" altLang="ja-JP" dirty="0"/>
              <a:t>acc</a:t>
            </a:r>
            <a:r>
              <a:rPr kumimoji="1" lang="ja-JP" altLang="en-US" dirty="0"/>
              <a:t>または</a:t>
            </a:r>
            <a:r>
              <a:rPr kumimoji="1" lang="en-US" altLang="ja-JP" dirty="0"/>
              <a:t>loss</a:t>
            </a:r>
            <a:r>
              <a:rPr kumimoji="1" lang="ja-JP" altLang="en-US" dirty="0"/>
              <a:t>を表しています。</a:t>
            </a:r>
            <a:endParaRPr kumimoji="1" lang="en-US" altLang="ja-JP" dirty="0"/>
          </a:p>
          <a:p>
            <a:endParaRPr kumimoji="1" lang="en-US" altLang="ja-JP" dirty="0"/>
          </a:p>
          <a:p>
            <a:r>
              <a:rPr kumimoji="1" lang="en-US" altLang="ja-JP" dirty="0"/>
              <a:t>Spec augment</a:t>
            </a:r>
            <a:r>
              <a:rPr kumimoji="1" lang="ja-JP" altLang="en-US" dirty="0"/>
              <a:t>をしたことで</a:t>
            </a:r>
            <a:r>
              <a:rPr kumimoji="1" lang="en-US" altLang="ja-JP" dirty="0"/>
              <a:t>, </a:t>
            </a:r>
            <a:r>
              <a:rPr kumimoji="1" lang="ja-JP" altLang="en-US" dirty="0"/>
              <a:t>左図の青の線が表す </a:t>
            </a:r>
            <a:r>
              <a:rPr kumimoji="1" lang="en-US" altLang="ja-JP" dirty="0"/>
              <a:t>train acc </a:t>
            </a:r>
            <a:r>
              <a:rPr kumimoji="1" lang="ja-JP" altLang="en-US" dirty="0"/>
              <a:t>が </a:t>
            </a:r>
            <a:r>
              <a:rPr kumimoji="1" lang="en-US" altLang="ja-JP" dirty="0" err="1"/>
              <a:t>val</a:t>
            </a:r>
            <a:r>
              <a:rPr kumimoji="1" lang="en-US" altLang="ja-JP" dirty="0"/>
              <a:t>  acc </a:t>
            </a:r>
            <a:r>
              <a:rPr kumimoji="1" lang="ja-JP" altLang="en-US" dirty="0"/>
              <a:t>を下回っている一方で</a:t>
            </a:r>
            <a:endParaRPr kumimoji="1" lang="en-US" altLang="ja-JP" dirty="0"/>
          </a:p>
          <a:p>
            <a:r>
              <a:rPr kumimoji="1" lang="ja-JP" altLang="en-US" dirty="0"/>
              <a:t>右図の黄色の線が表す </a:t>
            </a:r>
            <a:r>
              <a:rPr kumimoji="1" lang="en-US" altLang="ja-JP" dirty="0"/>
              <a:t>validation loss </a:t>
            </a:r>
            <a:r>
              <a:rPr kumimoji="1" lang="ja-JP" altLang="en-US" dirty="0"/>
              <a:t>の推移をみると過学習による増加が抑えられていることが分かりました</a:t>
            </a:r>
            <a:r>
              <a:rPr kumimoji="1" lang="en-US" altLang="ja-JP" dirty="0"/>
              <a:t>. </a:t>
            </a:r>
            <a:r>
              <a:rPr kumimoji="1" lang="ja-JP" altLang="en-US" dirty="0"/>
              <a:t>そして、</a:t>
            </a:r>
            <a:endParaRPr kumimoji="1" lang="en-US" altLang="ja-JP" dirty="0"/>
          </a:p>
          <a:p>
            <a:endParaRPr kumimoji="1" lang="en-US" altLang="ja-JP" dirty="0"/>
          </a:p>
          <a:p>
            <a:r>
              <a:rPr kumimoji="1" lang="ja-JP" altLang="en-US" dirty="0"/>
              <a:t>ーーー</a:t>
            </a:r>
            <a:endParaRPr kumimoji="1" lang="en-US" altLang="ja-JP" dirty="0"/>
          </a:p>
          <a:p>
            <a:r>
              <a:rPr kumimoji="1" lang="en-US" altLang="ja-JP" dirty="0"/>
              <a:t>!!!</a:t>
            </a:r>
            <a:r>
              <a:rPr kumimoji="1" lang="ja-JP" altLang="en-US" dirty="0"/>
              <a:t>軸の説明</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77789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a:t>
            </a:r>
            <a:r>
              <a:rPr kumimoji="1" lang="en-US" altLang="ja-JP" dirty="0"/>
              <a:t>VGG16-BN</a:t>
            </a:r>
            <a:r>
              <a:rPr kumimoji="1" lang="ja-JP" altLang="en-US" dirty="0"/>
              <a:t>の場合でも同じ傾向が見られました。</a:t>
            </a:r>
            <a:endParaRPr kumimoji="1" lang="en-US" altLang="ja-JP" dirty="0"/>
          </a:p>
          <a:p>
            <a:endParaRPr kumimoji="1" lang="en-US" altLang="ja-JP" dirty="0"/>
          </a:p>
          <a:p>
            <a:r>
              <a:rPr kumimoji="1" lang="ja-JP" altLang="en-US" dirty="0"/>
              <a:t>このことから</a:t>
            </a:r>
            <a:r>
              <a:rPr kumimoji="1" lang="en-US" altLang="ja-JP" dirty="0"/>
              <a:t>, </a:t>
            </a:r>
            <a:r>
              <a:rPr kumimoji="1" lang="en-US" altLang="ja-JP" dirty="0" err="1"/>
              <a:t>sep</a:t>
            </a:r>
            <a:r>
              <a:rPr kumimoji="1" lang="en-US" altLang="ja-JP" dirty="0"/>
              <a:t> augment </a:t>
            </a:r>
            <a:r>
              <a:rPr kumimoji="1" lang="ja-JP" altLang="en-US" dirty="0"/>
              <a:t>によってモデルの汎化性能が向上していると考えられます</a:t>
            </a:r>
            <a:r>
              <a:rPr kumimoji="1" lang="en-US" altLang="ja-JP" dirty="0"/>
              <a:t>.</a:t>
            </a:r>
          </a:p>
          <a:p>
            <a:endParaRPr kumimoji="1" lang="en-US" altLang="ja-JP" dirty="0"/>
          </a:p>
          <a:p>
            <a:r>
              <a:rPr kumimoji="1" lang="ja-JP" altLang="en-US" dirty="0"/>
              <a:t>しかし学習が収束しきっていないことや</a:t>
            </a:r>
            <a:r>
              <a:rPr kumimoji="1" lang="en-US" altLang="ja-JP" dirty="0"/>
              <a:t>,</a:t>
            </a:r>
            <a:r>
              <a:rPr kumimoji="1" lang="ja-JP" altLang="en-US" dirty="0"/>
              <a:t>　本実験で用いたハイパーパラメータは恣意的なもので</a:t>
            </a:r>
            <a:r>
              <a:rPr kumimoji="1" lang="en-US" altLang="ja-JP" dirty="0"/>
              <a:t>, </a:t>
            </a:r>
            <a:r>
              <a:rPr kumimoji="1" lang="ja-JP" altLang="en-US" dirty="0"/>
              <a:t>妥当性が考慮されていないことから</a:t>
            </a:r>
            <a:endParaRPr kumimoji="1" lang="en-US" altLang="ja-JP" dirty="0"/>
          </a:p>
          <a:p>
            <a:r>
              <a:rPr kumimoji="1" lang="en-US" altLang="ja-JP" dirty="0" err="1"/>
              <a:t>optuna</a:t>
            </a:r>
            <a:r>
              <a:rPr kumimoji="1" lang="en-US" altLang="ja-JP" dirty="0"/>
              <a:t> </a:t>
            </a:r>
            <a:r>
              <a:rPr kumimoji="1" lang="ja-JP" altLang="en-US" dirty="0"/>
              <a:t>などを用いたハイパーパラメータのチューニングによって</a:t>
            </a:r>
            <a:r>
              <a:rPr kumimoji="1" lang="en-US" altLang="ja-JP" dirty="0"/>
              <a:t>, </a:t>
            </a:r>
            <a:r>
              <a:rPr kumimoji="1" lang="ja-JP" altLang="en-US" dirty="0"/>
              <a:t>最大性能同士の比較が必要であるため、これを今後の課題とします。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912007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次に評価用データにおける各ラベルごとの混合行列についてみていきます。</a:t>
            </a:r>
            <a:endParaRPr kumimoji="1" lang="en-US" altLang="ja-JP" dirty="0"/>
          </a:p>
          <a:p>
            <a:r>
              <a:rPr kumimoji="1" lang="ja-JP" altLang="en-US" dirty="0"/>
              <a:t>縦軸が真値、横軸が予測したラベルです。</a:t>
            </a:r>
            <a:endParaRPr kumimoji="1" lang="en-US" altLang="ja-JP" dirty="0"/>
          </a:p>
          <a:p>
            <a:endParaRPr kumimoji="1" lang="en-US" altLang="ja-JP" dirty="0"/>
          </a:p>
          <a:p>
            <a:r>
              <a:rPr kumimoji="1" lang="ja-JP" altLang="en-US" dirty="0"/>
              <a:t>とくに精度が悪かったものは紫で囲われている </a:t>
            </a:r>
            <a:r>
              <a:rPr kumimoji="1" lang="en-US" altLang="ja-JP" dirty="0"/>
              <a:t>drinking </a:t>
            </a:r>
            <a:r>
              <a:rPr kumimoji="1" lang="ja-JP" altLang="en-US" dirty="0"/>
              <a:t>と </a:t>
            </a:r>
            <a:r>
              <a:rPr kumimoji="1" lang="en-US" altLang="ja-JP" dirty="0"/>
              <a:t>eating meal </a:t>
            </a:r>
            <a:r>
              <a:rPr kumimoji="1" lang="ja-JP" altLang="en-US" dirty="0"/>
              <a:t>に偏っており、</a:t>
            </a:r>
            <a:endParaRPr kumimoji="1" lang="en-US" altLang="ja-JP" dirty="0"/>
          </a:p>
          <a:p>
            <a:endParaRPr kumimoji="1" lang="en-US" altLang="ja-JP" dirty="0"/>
          </a:p>
          <a:p>
            <a:r>
              <a:rPr kumimoji="1" lang="en-US" altLang="ja-JP" dirty="0"/>
              <a:t>-----</a:t>
            </a:r>
          </a:p>
          <a:p>
            <a:r>
              <a:rPr kumimoji="1" lang="ja-JP" altLang="en-US" dirty="0"/>
              <a:t>！！！！軸の説明大事！！！！</a:t>
            </a:r>
            <a:endParaRPr kumimoji="1" lang="en-US" altLang="ja-JP" dirty="0"/>
          </a:p>
          <a:p>
            <a:endParaRPr kumimoji="1" lang="en-US" altLang="ja-JP" dirty="0"/>
          </a:p>
          <a:p>
            <a:r>
              <a:rPr kumimoji="1" lang="ja-JP" altLang="en-US" dirty="0"/>
              <a:t>今後１０クラスにしたい</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536269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これも、どの場合でも同じ傾向が見られました。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847534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[8:00]</a:t>
            </a:r>
          </a:p>
          <a:p>
            <a:r>
              <a:rPr kumimoji="1" lang="ja-JP" altLang="en-US" dirty="0"/>
              <a:t>この原因としては 先ほど見せた </a:t>
            </a:r>
            <a:r>
              <a:rPr kumimoji="1" lang="en-US" altLang="ja-JP" dirty="0"/>
              <a:t>drinking </a:t>
            </a:r>
            <a:r>
              <a:rPr kumimoji="1" lang="ja-JP" altLang="en-US" dirty="0"/>
              <a:t>の例 </a:t>
            </a:r>
            <a:r>
              <a:rPr kumimoji="1" lang="en-US" altLang="ja-JP" dirty="0"/>
              <a:t>(!</a:t>
            </a:r>
            <a:r>
              <a:rPr kumimoji="1" lang="ja-JP" altLang="en-US" dirty="0"/>
              <a:t>再生</a:t>
            </a:r>
            <a:r>
              <a:rPr kumimoji="1" lang="en-US" altLang="ja-JP" dirty="0"/>
              <a:t>!)</a:t>
            </a:r>
          </a:p>
          <a:p>
            <a:r>
              <a:rPr kumimoji="1" lang="ja-JP" altLang="en-US" dirty="0"/>
              <a:t>のように</a:t>
            </a:r>
            <a:r>
              <a:rPr kumimoji="1" lang="en-US" altLang="ja-JP" dirty="0"/>
              <a:t>drinking </a:t>
            </a:r>
            <a:r>
              <a:rPr kumimoji="1" lang="ja-JP" altLang="en-US" dirty="0"/>
              <a:t>を表す前景の音声より背景の子供たちが遊んでいる音声が強調されていたり</a:t>
            </a:r>
            <a:endParaRPr kumimoji="1" lang="en-US" altLang="ja-JP" dirty="0"/>
          </a:p>
          <a:p>
            <a:endParaRPr kumimoji="1" lang="en-US" altLang="ja-JP" dirty="0"/>
          </a:p>
          <a:p>
            <a:r>
              <a:rPr kumimoji="1" lang="en-US" altLang="ja-JP" dirty="0"/>
              <a:t>Eating meal </a:t>
            </a:r>
            <a:r>
              <a:rPr kumimoji="1" lang="ja-JP" altLang="en-US" dirty="0"/>
              <a:t>の例 </a:t>
            </a:r>
            <a:r>
              <a:rPr kumimoji="1" lang="en-US" altLang="ja-JP" dirty="0"/>
              <a:t>(!</a:t>
            </a:r>
            <a:r>
              <a:rPr kumimoji="1" lang="ja-JP" altLang="en-US" dirty="0"/>
              <a:t>再生</a:t>
            </a:r>
            <a:r>
              <a:rPr kumimoji="1" lang="en-US" altLang="ja-JP" dirty="0"/>
              <a:t>!)</a:t>
            </a:r>
            <a:r>
              <a:rPr kumimoji="1" lang="ja-JP" altLang="en-US" dirty="0"/>
              <a:t>のように動作そのものにあまり音が伴わないデータであったり、</a:t>
            </a:r>
            <a:endParaRPr kumimoji="1" lang="en-US" altLang="ja-JP" dirty="0"/>
          </a:p>
          <a:p>
            <a:endParaRPr kumimoji="1" lang="en-US" altLang="ja-JP" dirty="0"/>
          </a:p>
          <a:p>
            <a:r>
              <a:rPr kumimoji="1" lang="ja-JP" altLang="en-US" dirty="0"/>
              <a:t>この２つの動作ラベルが飲食に関わるものであるという点が考えられます</a:t>
            </a:r>
            <a:r>
              <a:rPr kumimoji="1" lang="en-US" altLang="ja-JP" dirty="0"/>
              <a:t>.</a:t>
            </a:r>
          </a:p>
          <a:p>
            <a:endParaRPr kumimoji="1" lang="en-US" altLang="ja-JP" dirty="0"/>
          </a:p>
          <a:p>
            <a:endParaRPr kumimoji="1" lang="en-US" altLang="ja-JP" dirty="0"/>
          </a:p>
          <a:p>
            <a:r>
              <a:rPr kumimoji="1" lang="ja-JP" altLang="en-US" dirty="0"/>
              <a:t>また、音がそもそも無音のデータも含まれていたことも問題として挙げられます</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460878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さらにすでに知られている </a:t>
            </a:r>
            <a:r>
              <a:rPr kumimoji="1" lang="en-US" altLang="ja-JP" dirty="0"/>
              <a:t>spec augment </a:t>
            </a:r>
            <a:r>
              <a:rPr kumimoji="1" lang="ja-JP" altLang="en-US" dirty="0"/>
              <a:t>の問題点として</a:t>
            </a:r>
            <a:endParaRPr kumimoji="1" lang="en-US" altLang="ja-JP" dirty="0"/>
          </a:p>
          <a:p>
            <a:r>
              <a:rPr kumimoji="1" lang="ja-JP" altLang="en-US" dirty="0"/>
              <a:t>マスキングされた時間が動作のタイミングと重なったり、</a:t>
            </a:r>
            <a:endParaRPr kumimoji="1" lang="en-US" altLang="ja-JP" dirty="0"/>
          </a:p>
          <a:p>
            <a:r>
              <a:rPr kumimoji="1" lang="ja-JP" altLang="en-US" dirty="0"/>
              <a:t>動作に特有の周波数帯がマスキングされてしまうと、</a:t>
            </a:r>
            <a:endParaRPr kumimoji="1" lang="en-US" altLang="ja-JP" dirty="0"/>
          </a:p>
          <a:p>
            <a:r>
              <a:rPr kumimoji="1" lang="ja-JP" altLang="en-US" dirty="0"/>
              <a:t>意味のないノイズのデータになってしまいます。</a:t>
            </a:r>
            <a:endParaRPr kumimoji="1" lang="en-US" altLang="ja-JP" dirty="0"/>
          </a:p>
          <a:p>
            <a:endParaRPr kumimoji="1" lang="en-US" altLang="ja-JP" dirty="0"/>
          </a:p>
          <a:p>
            <a:r>
              <a:rPr kumimoji="1" lang="ja-JP" altLang="en-US" dirty="0"/>
              <a:t>今後の課題としてホワイトノイズなど別の音声の拡張手法と比較することが挙げられます。</a:t>
            </a:r>
            <a:endParaRPr kumimoji="1" lang="en-US" altLang="ja-JP" dirty="0"/>
          </a:p>
          <a:p>
            <a:endParaRPr kumimoji="1" lang="en-US" altLang="ja-JP" dirty="0"/>
          </a:p>
          <a:p>
            <a:r>
              <a:rPr kumimoji="1" lang="en-US" altLang="ja-JP" dirty="0"/>
              <a:t>---</a:t>
            </a:r>
          </a:p>
          <a:p>
            <a:r>
              <a:rPr kumimoji="1" lang="ja-JP" altLang="en-US" dirty="0"/>
              <a:t>本当に削ったものを入れたらだめなのか検証しないとね 今後の課題</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822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[9:00]</a:t>
            </a:r>
            <a:r>
              <a:rPr kumimoji="1" lang="ja-JP" altLang="en-US" dirty="0"/>
              <a:t>まとめと今後の課題です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4062444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最終的な目標をマルチメディアデータを用いた動画に対する音声の自動アノテーションとした上で</a:t>
            </a:r>
            <a:r>
              <a:rPr kumimoji="1" lang="en-US" altLang="ja-JP" dirty="0"/>
              <a:t>, </a:t>
            </a:r>
          </a:p>
          <a:p>
            <a:r>
              <a:rPr kumimoji="1" lang="ja-JP" altLang="en-US" dirty="0"/>
              <a:t>基礎的な実験として動画に含まれる</a:t>
            </a:r>
            <a:r>
              <a:rPr lang="ja-JP" altLang="en-US" sz="1200" cap="none" dirty="0">
                <a:solidFill>
                  <a:schemeClr val="tx1">
                    <a:lumMod val="95000"/>
                  </a:schemeClr>
                </a:solidFill>
              </a:rPr>
              <a:t>音声データやキャプションデータから動作ラベルを推定しました</a:t>
            </a:r>
            <a:endParaRPr lang="en-US" altLang="ja-JP" sz="1200" cap="none" dirty="0">
              <a:solidFill>
                <a:schemeClr val="tx1">
                  <a:lumMod val="95000"/>
                </a:schemeClr>
              </a:solidFill>
            </a:endParaRPr>
          </a:p>
          <a:p>
            <a:r>
              <a:rPr kumimoji="1" lang="ja-JP" altLang="en-US" sz="1200" cap="none" dirty="0">
                <a:solidFill>
                  <a:schemeClr val="tx1">
                    <a:lumMod val="95000"/>
                  </a:schemeClr>
                </a:solidFill>
              </a:rPr>
              <a:t>そして、</a:t>
            </a:r>
            <a:r>
              <a:rPr kumimoji="1" lang="ja-JP" altLang="en-US" dirty="0"/>
              <a:t>実験結果より</a:t>
            </a:r>
            <a:r>
              <a:rPr kumimoji="1" lang="en-US" altLang="ja-JP" dirty="0"/>
              <a:t>, </a:t>
            </a:r>
            <a:r>
              <a:rPr kumimoji="1" lang="ja-JP" altLang="en-US" dirty="0"/>
              <a:t>データの選び方や前処理</a:t>
            </a:r>
            <a:r>
              <a:rPr kumimoji="1" lang="en-US" altLang="ja-JP" dirty="0"/>
              <a:t>, </a:t>
            </a:r>
            <a:r>
              <a:rPr kumimoji="1" lang="ja-JP" altLang="en-US" dirty="0"/>
              <a:t>音声のデータ拡張方法に関して更なる工夫が必要であることが分かりました。</a:t>
            </a:r>
            <a:endParaRPr kumimoji="1" lang="en-US" altLang="ja-JP" dirty="0"/>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endParaRPr kumimoji="1" lang="en-US" altLang="ja-JP" dirty="0"/>
          </a:p>
          <a:p>
            <a:r>
              <a:rPr kumimoji="1" lang="ja-JP" altLang="en-US" sz="1200" dirty="0"/>
              <a:t>損失関数には訓練用データにおけるラベル比の</a:t>
            </a:r>
            <a:endParaRPr kumimoji="1" lang="en-US" altLang="ja-JP" sz="1200" dirty="0"/>
          </a:p>
          <a:p>
            <a:r>
              <a:rPr kumimoji="1" lang="ja-JP" altLang="en-US" sz="1200" dirty="0"/>
              <a:t>逆比を正規化したものを</a:t>
            </a:r>
            <a:endParaRPr kumimoji="1" lang="en-US" altLang="ja-JP" sz="1200" dirty="0"/>
          </a:p>
          <a:p>
            <a:r>
              <a:rPr kumimoji="1" lang="ja-JP" altLang="en-US" sz="1200" dirty="0"/>
              <a:t>クラス重みとして損失関数に設定</a:t>
            </a: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1451909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3628414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次に</a:t>
            </a:r>
            <a:r>
              <a:rPr lang="ja-JP" altLang="en-US" sz="1200" cap="none" dirty="0">
                <a:solidFill>
                  <a:schemeClr val="tx1">
                    <a:lumMod val="95000"/>
                  </a:schemeClr>
                </a:solidFill>
                <a:effectLst/>
              </a:rPr>
              <a:t>同じ行動ラベル内で</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同じキャプションが付いている場合は</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重複しないように削除します</a:t>
            </a:r>
            <a:endParaRPr lang="en-US" altLang="ja-JP" sz="1200" cap="none" dirty="0">
              <a:solidFill>
                <a:schemeClr val="tx1">
                  <a:lumMod val="95000"/>
                </a:schemeClr>
              </a:solidFill>
              <a:effectLst/>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460811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0" dirty="0">
              <a:highlight>
                <a:srgbClr val="ED7D31"/>
              </a:highlight>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4220070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p>
          <a:p>
            <a:endParaRPr kumimoji="1" lang="en-US" altLang="ja-JP" dirty="0"/>
          </a:p>
          <a:p>
            <a:r>
              <a:rPr kumimoji="1" lang="ja-JP" altLang="en-US" dirty="0"/>
              <a:t>データはデータセットに含まれるすべてのキャプションを用いました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737103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といった大規模言語モデルを活用したシステムに注目が集まっており、</a:t>
            </a:r>
            <a:endParaRPr lang="en-US" altLang="ja-JP" dirty="0"/>
          </a:p>
          <a:p>
            <a:r>
              <a:rPr lang="ja-JP" altLang="en-US" dirty="0"/>
              <a:t>カスタマーサポートにおけるチャットボットや</a:t>
            </a:r>
            <a:r>
              <a:rPr lang="en-US" altLang="ja-JP" dirty="0"/>
              <a:t>, </a:t>
            </a:r>
            <a:r>
              <a:rPr lang="ja-JP" altLang="en-US" dirty="0"/>
              <a:t>文章から動画像や音声を生成するような</a:t>
            </a:r>
            <a:r>
              <a:rPr lang="en-US" altLang="ja-JP" dirty="0"/>
              <a:t>AI</a:t>
            </a:r>
            <a:r>
              <a:rPr lang="ja-JP" altLang="en-US" dirty="0"/>
              <a:t>、大規模なデータ分析による推薦システムや要約など</a:t>
            </a:r>
            <a:endParaRPr lang="en-US" altLang="ja-JP" dirty="0"/>
          </a:p>
          <a:p>
            <a:r>
              <a:rPr lang="ja-JP" altLang="en-US" dirty="0"/>
              <a:t>さまざまな業界やユースケースで活用されています。</a:t>
            </a:r>
            <a:endParaRPr lang="en-US" altLang="ja-JP" dirty="0"/>
          </a:p>
          <a:p>
            <a:endParaRPr lang="en-US" altLang="ja-JP" dirty="0"/>
          </a:p>
          <a:p>
            <a:r>
              <a:rPr lang="ja-JP" altLang="en-US" dirty="0"/>
              <a:t>よって、より高精度なモデルを作るためには文章全体の適切な分散表現を獲得し、より正しく処理する手法が求められます。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基礎実験</a:t>
            </a:r>
            <a:r>
              <a:rPr kumimoji="1" lang="en-US" altLang="ja-JP" dirty="0"/>
              <a:t>2</a:t>
            </a:r>
            <a:r>
              <a:rPr kumimoji="1" lang="ja-JP" altLang="en-US" dirty="0"/>
              <a:t>の結果について述べます</a:t>
            </a:r>
            <a:r>
              <a:rPr kumimoji="1" lang="en-US" altLang="ja-JP" dirty="0"/>
              <a:t>. </a:t>
            </a:r>
            <a:r>
              <a:rPr kumimoji="1" lang="ja-JP" altLang="en-US" dirty="0"/>
              <a:t>実験パラメータは先ほどと同様で</a:t>
            </a:r>
            <a:endParaRPr kumimoji="1" lang="en-US" altLang="ja-JP" dirty="0"/>
          </a:p>
          <a:p>
            <a:r>
              <a:rPr kumimoji="1" lang="ja-JP" altLang="en-US" dirty="0"/>
              <a:t>評価用モデルのパラメータも同様にバリデーションデータの</a:t>
            </a:r>
            <a:r>
              <a:rPr kumimoji="1" lang="en-US" altLang="ja-JP" dirty="0"/>
              <a:t>acc</a:t>
            </a:r>
            <a:r>
              <a:rPr kumimoji="1" lang="ja-JP" altLang="en-US" dirty="0"/>
              <a:t>が一番高かったエポックのものを採用しています</a:t>
            </a:r>
            <a:r>
              <a:rPr kumimoji="1" lang="en-US" altLang="ja-JP" dirty="0"/>
              <a:t>.</a:t>
            </a:r>
          </a:p>
          <a:p>
            <a:r>
              <a:rPr kumimoji="1" lang="ja-JP" altLang="en-US" dirty="0"/>
              <a:t>ベースラインとしてはランダムに予測した場合を設定しました</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3842198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1077242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14:m>
                  <m:oMath xmlns:m="http://schemas.openxmlformats.org/officeDocument/2006/math">
                    <m:r>
                      <a:rPr kumimoji="1" lang="en-US" altLang="ja-JP" sz="1400" b="0" i="1" smtClean="0">
                        <a:latin typeface="Cambria Math" panose="02040503050406030204" pitchFamily="18" charset="0"/>
                      </a:rPr>
                      <m:t>𝑛</m:t>
                    </m:r>
                  </m:oMath>
                </a14:m>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14:m>
                  <m:oMath xmlns:m="http://schemas.openxmlformats.org/officeDocument/2006/math">
                    <m:r>
                      <a:rPr kumimoji="1" lang="en-US" altLang="ja-JP" sz="1200" b="0" i="1" smtClean="0">
                        <a:latin typeface="Cambria Math" panose="02040503050406030204" pitchFamily="18" charset="0"/>
                      </a:rPr>
                      <m:t>𝑚</m:t>
                    </m:r>
                  </m:oMath>
                </a14:m>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Frequency Masking </a:t>
                </a:r>
                <a:r>
                  <a:rPr kumimoji="1" lang="ja-JP" altLang="en-US" sz="1200" dirty="0"/>
                  <a:t>および </a:t>
                </a:r>
                <a:r>
                  <a:rPr kumimoji="1" lang="en-US" altLang="ja-JP" sz="1200" dirty="0"/>
                  <a:t>Time Masking </a:t>
                </a:r>
                <a:r>
                  <a:rPr kumimoji="1" lang="ja-JP" altLang="en-US" sz="1200" dirty="0"/>
                  <a:t>のみを扱いました</a:t>
                </a:r>
                <a:r>
                  <a:rPr kumimoji="1" lang="en-US" altLang="ja-JP" sz="1200" dirty="0"/>
                  <a:t>.</a:t>
                </a:r>
              </a:p>
              <a:p>
                <a:endParaRPr kumimoji="1" lang="en-US" altLang="ja-JP" sz="1200" dirty="0"/>
              </a:p>
              <a:p>
                <a:r>
                  <a:rPr kumimoji="1" lang="ja-JP" altLang="en-US" sz="1200" dirty="0"/>
                  <a:t>下の図はメルスペクトログラムに</a:t>
                </a:r>
                <a:r>
                  <a:rPr kumimoji="1" lang="en-US" altLang="ja-JP" sz="1200" dirty="0"/>
                  <a:t>Frequency Masking </a:t>
                </a:r>
                <a:r>
                  <a:rPr kumimoji="1" lang="ja-JP" altLang="en-US" sz="1200" dirty="0"/>
                  <a:t>および </a:t>
                </a:r>
                <a:endParaRPr kumimoji="1" lang="en-US" altLang="ja-JP" sz="1200" dirty="0"/>
              </a:p>
              <a:p>
                <a:r>
                  <a:rPr kumimoji="1" lang="en-US" altLang="ja-JP" sz="1200" dirty="0"/>
                  <a:t>Time Masking </a:t>
                </a:r>
                <a:r>
                  <a:rPr kumimoji="1" lang="ja-JP" altLang="en-US" sz="1200" dirty="0"/>
                  <a:t>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r>
                  <a:rPr kumimoji="1" lang="en-US" altLang="ja-JP" sz="1400" b="0" i="0">
                    <a:latin typeface="Cambria Math" panose="02040503050406030204" pitchFamily="18" charset="0"/>
                  </a:rPr>
                  <a:t>𝑛</a:t>
                </a:r>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r>
                  <a:rPr kumimoji="1" lang="en-US" altLang="ja-JP" sz="1200" b="0" i="0">
                    <a:latin typeface="Cambria Math" panose="02040503050406030204" pitchFamily="18" charset="0"/>
                  </a:rPr>
                  <a:t>𝑚</a:t>
                </a:r>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Frequency Masking </a:t>
                </a:r>
                <a:r>
                  <a:rPr kumimoji="1" lang="ja-JP" altLang="en-US" sz="1200" dirty="0"/>
                  <a:t>および </a:t>
                </a:r>
                <a:r>
                  <a:rPr kumimoji="1" lang="en-US" altLang="ja-JP" sz="1200" dirty="0"/>
                  <a:t>Time Masking </a:t>
                </a:r>
                <a:r>
                  <a:rPr kumimoji="1" lang="ja-JP" altLang="en-US" sz="1200" dirty="0"/>
                  <a:t>のみを扱いました</a:t>
                </a:r>
                <a:r>
                  <a:rPr kumimoji="1" lang="en-US" altLang="ja-JP" sz="1200" dirty="0"/>
                  <a:t>.</a:t>
                </a:r>
              </a:p>
              <a:p>
                <a:endParaRPr kumimoji="1" lang="en-US" altLang="ja-JP" sz="1200" dirty="0"/>
              </a:p>
              <a:p>
                <a:r>
                  <a:rPr kumimoji="1" lang="ja-JP" altLang="en-US" sz="1200" dirty="0"/>
                  <a:t>下の図はメルスペクトログラムに</a:t>
                </a:r>
                <a:r>
                  <a:rPr kumimoji="1" lang="en-US" altLang="ja-JP" sz="1200" dirty="0"/>
                  <a:t>Frequency Masking </a:t>
                </a:r>
                <a:r>
                  <a:rPr kumimoji="1" lang="ja-JP" altLang="en-US" sz="1200" dirty="0"/>
                  <a:t>および </a:t>
                </a:r>
                <a:endParaRPr kumimoji="1" lang="en-US" altLang="ja-JP" sz="1200" dirty="0"/>
              </a:p>
              <a:p>
                <a:r>
                  <a:rPr kumimoji="1" lang="en-US" altLang="ja-JP" sz="1200" dirty="0"/>
                  <a:t>Time Masking </a:t>
                </a:r>
                <a:r>
                  <a:rPr kumimoji="1" lang="ja-JP" altLang="en-US" sz="1200" dirty="0"/>
                  <a:t>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1160590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Residual Net(</a:t>
            </a:r>
            <a:r>
              <a:rPr kumimoji="1" lang="ja-JP" altLang="en-US" dirty="0"/>
              <a:t>レジデュアルネット</a:t>
            </a:r>
            <a:r>
              <a:rPr kumimoji="1" lang="en-US" altLang="ja-JP" dirty="0"/>
              <a:t>), </a:t>
            </a:r>
            <a:r>
              <a:rPr kumimoji="1" lang="ja-JP" altLang="en-US" dirty="0"/>
              <a:t>通称 </a:t>
            </a:r>
            <a:r>
              <a:rPr kumimoji="1" lang="en-US" altLang="ja-JP" dirty="0" err="1"/>
              <a:t>ResNet</a:t>
            </a:r>
            <a:r>
              <a:rPr kumimoji="1" lang="en-US" altLang="ja-JP" dirty="0"/>
              <a:t> </a:t>
            </a:r>
            <a:r>
              <a:rPr kumimoji="1" lang="ja-JP" altLang="en-US" dirty="0"/>
              <a:t>とは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Microsoft Research </a:t>
            </a:r>
            <a:r>
              <a:rPr kumimoji="1" lang="ja-JP" altLang="en-US" sz="1200" dirty="0"/>
              <a:t>が </a:t>
            </a:r>
            <a:r>
              <a:rPr kumimoji="1" lang="en-US" altLang="ja-JP" sz="1200" dirty="0"/>
              <a:t>2015 </a:t>
            </a:r>
            <a:r>
              <a:rPr kumimoji="1" lang="ja-JP" altLang="en-US" sz="1200" dirty="0"/>
              <a:t>年に考案した畳み込みニューラルネットワークモデルで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これはショートカット接続機構を導入することで</a:t>
            </a:r>
            <a:r>
              <a:rPr kumimoji="1" lang="en-US" altLang="ja-JP" sz="1200" dirty="0"/>
              <a:t>,</a:t>
            </a:r>
            <a:r>
              <a:rPr kumimoji="1" lang="ja-JP" altLang="en-US" sz="1200" dirty="0"/>
              <a:t>層の入力を参照した残差関数を学習し</a:t>
            </a:r>
            <a:r>
              <a:rPr kumimoji="1" lang="en-US" altLang="ja-JP" sz="1200" dirty="0"/>
              <a:t>, </a:t>
            </a:r>
            <a:br>
              <a:rPr kumimoji="1" lang="en-US" altLang="ja-JP" sz="1200" dirty="0"/>
            </a:br>
            <a:r>
              <a:rPr kumimoji="1" lang="ja-JP" altLang="en-US" sz="1200" dirty="0"/>
              <a:t>勾配消失問題を解決したモデルとなっています</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859068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そこで学習曲線を比較します</a:t>
            </a:r>
            <a:r>
              <a:rPr kumimoji="1" lang="en-US" altLang="ja-JP" dirty="0"/>
              <a:t>.</a:t>
            </a:r>
          </a:p>
          <a:p>
            <a:endParaRPr kumimoji="1" lang="en-US" altLang="ja-JP" dirty="0"/>
          </a:p>
          <a:p>
            <a:r>
              <a:rPr kumimoji="1" lang="en-US" altLang="ja-JP" dirty="0"/>
              <a:t>Spec </a:t>
            </a:r>
            <a:r>
              <a:rPr kumimoji="1" lang="en-US" altLang="ja-JP" dirty="0" err="1"/>
              <a:t>aug</a:t>
            </a:r>
            <a:r>
              <a:rPr kumimoji="1" lang="ja-JP" altLang="en-US" dirty="0"/>
              <a:t>をしたことで</a:t>
            </a:r>
            <a:r>
              <a:rPr kumimoji="1" lang="en-US" altLang="ja-JP" dirty="0"/>
              <a:t>, train acc </a:t>
            </a:r>
            <a:r>
              <a:rPr kumimoji="1" lang="ja-JP" altLang="en-US" dirty="0"/>
              <a:t>が </a:t>
            </a:r>
            <a:r>
              <a:rPr kumimoji="1" lang="en-US" altLang="ja-JP" dirty="0" err="1"/>
              <a:t>val</a:t>
            </a:r>
            <a:r>
              <a:rPr kumimoji="1" lang="en-US" altLang="ja-JP" dirty="0"/>
              <a:t> acc , test acc</a:t>
            </a:r>
            <a:r>
              <a:rPr kumimoji="1" lang="ja-JP" altLang="en-US" dirty="0"/>
              <a:t>を下回っており</a:t>
            </a:r>
            <a:r>
              <a:rPr kumimoji="1" lang="en-US" altLang="ja-JP" dirty="0"/>
              <a:t>,</a:t>
            </a:r>
          </a:p>
          <a:p>
            <a:endParaRPr kumimoji="1" lang="en-US" altLang="ja-JP" dirty="0"/>
          </a:p>
          <a:p>
            <a:r>
              <a:rPr kumimoji="1" lang="ja-JP" altLang="en-US" dirty="0"/>
              <a:t>ーーー</a:t>
            </a:r>
            <a:endParaRPr kumimoji="1" lang="en-US" altLang="ja-JP" dirty="0"/>
          </a:p>
          <a:p>
            <a:r>
              <a:rPr kumimoji="1" lang="en-US" altLang="ja-JP" dirty="0"/>
              <a:t>!!!</a:t>
            </a:r>
            <a:r>
              <a:rPr kumimoji="1" lang="ja-JP" altLang="en-US" dirty="0"/>
              <a:t>軸の説明</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629411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32134855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これはどの場合でも同じ傾向が見られました。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171163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本研究では、特に文章から得た分散表現の処理過程におけるプーリング手法について注目します。</a:t>
            </a:r>
            <a:endParaRPr lang="en-US" altLang="ja-JP" dirty="0"/>
          </a:p>
          <a:p>
            <a:endParaRPr lang="en-US" altLang="ja-JP" dirty="0"/>
          </a:p>
          <a:p>
            <a:r>
              <a:rPr lang="ja-JP" altLang="en-US" dirty="0"/>
              <a:t>例として、</a:t>
            </a:r>
            <a:r>
              <a:rPr lang="en-US" altLang="ja-JP" dirty="0"/>
              <a:t>BERT</a:t>
            </a:r>
            <a:r>
              <a:rPr lang="ja-JP" altLang="en-US" dirty="0"/>
              <a:t>を用いたテキスト分類タスクなどでは、図のような 文頭を表す</a:t>
            </a:r>
            <a:r>
              <a:rPr lang="en-US" altLang="ja-JP" dirty="0"/>
              <a:t>CLS</a:t>
            </a:r>
            <a:r>
              <a:rPr lang="ja-JP" altLang="en-US" dirty="0"/>
              <a:t>トークンに対応するベクトル</a:t>
            </a:r>
            <a:r>
              <a:rPr lang="en-US" altLang="ja-JP" dirty="0"/>
              <a:t>E_{CLS}</a:t>
            </a:r>
            <a:r>
              <a:rPr lang="ja-JP" altLang="en-US" dirty="0"/>
              <a:t>を文の分散表現としてそのまま用いたり</a:t>
            </a:r>
          </a:p>
          <a:p>
            <a:r>
              <a:rPr lang="ja-JP" altLang="en-US" dirty="0"/>
              <a:t>各トークンに対応するベクトル集合の平均 </a:t>
            </a:r>
            <a:r>
              <a:rPr lang="en-US" altLang="ja-JP" dirty="0"/>
              <a:t>E_{Avg} </a:t>
            </a:r>
            <a:r>
              <a:rPr lang="ja-JP" altLang="en-US" dirty="0"/>
              <a:t>を文の分散表現として用いることが多いですが</a:t>
            </a:r>
          </a:p>
          <a:p>
            <a:r>
              <a:rPr lang="ja-JP" altLang="en-US" dirty="0"/>
              <a:t>これらの手法はコンピュータヴィジョンの領域で提案されたものをなぞらえたものであり</a:t>
            </a:r>
            <a:r>
              <a:rPr lang="en-US" altLang="ja-JP" dirty="0"/>
              <a:t>,</a:t>
            </a:r>
          </a:p>
          <a:p>
            <a:r>
              <a:rPr lang="ja-JP" altLang="en-US" dirty="0"/>
              <a:t>自然言語処理分野におけるプーリング手法は数少なく</a:t>
            </a:r>
            <a:r>
              <a:rPr lang="en-US" altLang="ja-JP" dirty="0"/>
              <a:t>, </a:t>
            </a:r>
            <a:r>
              <a:rPr lang="ja-JP" altLang="en-US" dirty="0"/>
              <a:t>その効果に関する理解は不十分である事実があります。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そこで本研究では、先行研究に対する新しいアプローチとして、他の大規模言語モデルを活用して得られた情報を加味したプーリング手法を提案し、</a:t>
            </a:r>
            <a:endParaRPr lang="en-US" altLang="ja-JP" dirty="0"/>
          </a:p>
          <a:p>
            <a:r>
              <a:rPr lang="ja-JP" altLang="en-US" dirty="0"/>
              <a:t>その有効性を示すことを目的とします。</a:t>
            </a:r>
            <a:endParaRPr lang="en-US" altLang="ja-JP" dirty="0"/>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東北大学の乾研究室から公開されている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2024/11/29</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2024/11/29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2024/11/29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2024/11/29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2024/11/29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2024/11/29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2024/11/29</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2024/11/29</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lamo.preferredai.jp/"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media" Target="../media/media2.mp4"/><Relationship Id="rId7"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plamo.preferredai.j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plamo.preferredai.jp/"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分散表現の最適な統合手法の検討</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創発ソフトウェア研究</a:t>
            </a:r>
            <a:r>
              <a:rPr lang="ja-JP" altLang="en-US" dirty="0"/>
              <a:t>室</a:t>
            </a:r>
            <a:endParaRPr kumimoji="1" lang="en-US" altLang="ja-JP" dirty="0"/>
          </a:p>
          <a:p>
            <a:pPr algn="r"/>
            <a:r>
              <a:rPr lang="en-US" altLang="ja-JP" dirty="0"/>
              <a:t>M2 </a:t>
            </a: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7592EA45-BB15-46B9-7A94-866182565F74}"/>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CAP </a:t>
                </a:r>
                <a:r>
                  <a:rPr lang="ja-JP" altLang="en-US" sz="2400" b="1" dirty="0">
                    <a:latin typeface="+mn-ea"/>
                    <a:ea typeface="+mn-ea"/>
                  </a:rPr>
                  <a:t>層における要約文ベクトル項 </a:t>
                </a:r>
                <a14:m>
                  <m:oMath xmlns:m="http://schemas.openxmlformats.org/officeDocument/2006/math">
                    <m:sSub>
                      <m:sSubPr>
                        <m:ctrlPr>
                          <a:rPr lang="en-US" altLang="ja-JP" sz="2400" b="1" i="1" smtClean="0">
                            <a:latin typeface="Cambria Math" panose="02040503050406030204" pitchFamily="18" charset="0"/>
                            <a:ea typeface="+mn-ea"/>
                          </a:rPr>
                        </m:ctrlPr>
                      </m:sSubPr>
                      <m:e>
                        <m:r>
                          <a:rPr lang="en-US" altLang="ja-JP" sz="2400" b="1" i="1" smtClean="0">
                            <a:latin typeface="Cambria Math" panose="02040503050406030204" pitchFamily="18" charset="0"/>
                            <a:ea typeface="+mn-ea"/>
                          </a:rPr>
                          <m:t>𝑬</m:t>
                        </m:r>
                      </m:e>
                      <m:sub>
                        <m:r>
                          <a:rPr lang="en-US" altLang="ja-JP" sz="2400" b="1" i="1" smtClean="0">
                            <a:latin typeface="Cambria Math" panose="02040503050406030204" pitchFamily="18" charset="0"/>
                            <a:ea typeface="+mn-ea"/>
                          </a:rPr>
                          <m:t>𝒔𝒖𝒎</m:t>
                        </m:r>
                      </m:sub>
                    </m:sSub>
                  </m:oMath>
                </a14:m>
                <a:r>
                  <a:rPr lang="ja-JP" altLang="en-US" sz="2400" b="1" dirty="0">
                    <a:latin typeface="+mn-ea"/>
                  </a:rPr>
                  <a:t> の追加</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7592EA45-BB15-46B9-7A94-866182565F74}"/>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16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C630379-32F1-99D1-8E4D-B0C84C662E2B}"/>
                  </a:ext>
                </a:extLst>
              </p:cNvPr>
              <p:cNvSpPr txBox="1"/>
              <p:nvPr/>
            </p:nvSpPr>
            <p:spPr>
              <a:xfrm>
                <a:off x="4058369" y="1760353"/>
                <a:ext cx="26971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BC630379-32F1-99D1-8E4D-B0C84C662E2B}"/>
                  </a:ext>
                </a:extLst>
              </p:cNvPr>
              <p:cNvSpPr txBox="1">
                <a:spLocks noRot="1" noChangeAspect="1" noMove="1" noResize="1" noEditPoints="1" noAdjustHandles="1" noChangeArrowheads="1" noChangeShapeType="1" noTextEdit="1"/>
              </p:cNvSpPr>
              <p:nvPr/>
            </p:nvSpPr>
            <p:spPr>
              <a:xfrm>
                <a:off x="4058369" y="1760353"/>
                <a:ext cx="2697149" cy="276999"/>
              </a:xfrm>
              <a:prstGeom prst="rect">
                <a:avLst/>
              </a:prstGeom>
              <a:blipFill>
                <a:blip r:embed="rId4"/>
                <a:stretch>
                  <a:fillRect l="-1584" r="-2715" b="-40000"/>
                </a:stretch>
              </a:blipFill>
            </p:spPr>
            <p:txBody>
              <a:bodyPr/>
              <a:lstStyle/>
              <a:p>
                <a:r>
                  <a:rPr lang="ja-JP" altLang="en-US">
                    <a:noFill/>
                  </a:rPr>
                  <a:t> </a:t>
                </a:r>
              </a:p>
            </p:txBody>
          </p:sp>
        </mc:Fallback>
      </mc:AlternateContent>
      <p:pic>
        <p:nvPicPr>
          <p:cNvPr id="6" name="図 5" descr="タイムライン&#10;&#10;自動的に生成された説明">
            <a:extLst>
              <a:ext uri="{FF2B5EF4-FFF2-40B4-BE49-F238E27FC236}">
                <a16:creationId xmlns:a16="http://schemas.microsoft.com/office/drawing/2014/main" id="{AA4316F7-512F-9AAC-6CF3-383A9EB4AF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04" y="1760353"/>
            <a:ext cx="6721131" cy="5051949"/>
          </a:xfrm>
          <a:prstGeom prst="rect">
            <a:avLst/>
          </a:prstGeom>
        </p:spPr>
      </p:pic>
    </p:spTree>
    <p:extLst>
      <p:ext uri="{BB962C8B-B14F-4D97-AF65-F5344CB8AC3E}">
        <p14:creationId xmlns:p14="http://schemas.microsoft.com/office/powerpoint/2010/main" val="686960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52A6-E4E1-D6F1-BCD7-2869AF2BA52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26DA3FCC-2626-F5C6-ED8B-5FA49760EAA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𝒓</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26DA3FCC-2626-F5C6-ED8B-5FA49760EAAD}"/>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65093C35-0FFA-0CF8-3957-25E7266A2F35}"/>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204DB15-EE24-AF26-77EA-E21F6C4A442E}"/>
                  </a:ext>
                </a:extLst>
              </p:cNvPr>
              <p:cNvSpPr txBox="1"/>
              <p:nvPr/>
            </p:nvSpPr>
            <p:spPr>
              <a:xfrm>
                <a:off x="1328793" y="2382014"/>
                <a:ext cx="6486414" cy="2850204"/>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oMath>
                </a14:m>
                <a:r>
                  <a:rPr kumimoji="1" lang="ja-JP" altLang="en-US" sz="2400" dirty="0"/>
                  <a:t> とした時</a:t>
                </a:r>
                <a:endParaRPr kumimoji="1" lang="en-US" altLang="ja-JP" sz="2400" dirty="0"/>
              </a:p>
              <a:p>
                <a:endParaRPr kumimoji="1" lang="en-US" altLang="ja-JP" sz="2400" dirty="0"/>
              </a:p>
              <a:p>
                <a:endParaRPr kumimoji="1" lang="en-US" altLang="ja-JP" sz="2400" dirty="0"/>
              </a:p>
              <a:p>
                <a14:m>
                  <m:oMath xmlns:m="http://schemas.openxmlformats.org/officeDocument/2006/math">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m:t>
                        </m:r>
                      </m:sup>
                    </m:sSup>
                    <m:r>
                      <a:rPr kumimoji="1" lang="en-US" altLang="ja-JP" sz="2400" b="1" i="1" dirty="0" smtClean="0">
                        <a:latin typeface="Cambria Math" panose="02040503050406030204" pitchFamily="18" charset="0"/>
                      </a:rPr>
                      <m:t>= </m:t>
                    </m:r>
                    <m:f>
                      <m:fPr>
                        <m:ctrlPr>
                          <a:rPr kumimoji="1" lang="en-US" altLang="ja-JP" sz="2400" b="1" i="1" dirty="0" smtClean="0">
                            <a:latin typeface="Cambria Math" panose="02040503050406030204" pitchFamily="18" charset="0"/>
                          </a:rPr>
                        </m:ctrlPr>
                      </m:fPr>
                      <m:num>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𝟐</m:t>
                            </m:r>
                          </m:sup>
                        </m:sSup>
                      </m:num>
                      <m:den>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𝟐</m:t>
                            </m:r>
                          </m:sup>
                        </m:sSup>
                        <m:r>
                          <a:rPr kumimoji="1" lang="en-US" altLang="ja-JP" sz="2400" b="1" i="1" dirty="0" smtClean="0">
                            <a:latin typeface="Cambria Math" panose="02040503050406030204" pitchFamily="18" charset="0"/>
                          </a:rPr>
                          <m:t>+ </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smtClean="0">
                                <a:latin typeface="Cambria Math" panose="02040503050406030204" pitchFamily="18" charset="0"/>
                              </a:rPr>
                              <m:t>𝟐</m:t>
                            </m:r>
                          </m:sup>
                        </m:sSup>
                        <m:r>
                          <a:rPr kumimoji="1" lang="en-US" altLang="ja-JP" sz="2400" b="1" i="1" dirty="0" smtClean="0">
                            <a:latin typeface="Cambria Math" panose="02040503050406030204" pitchFamily="18" charset="0"/>
                          </a:rPr>
                          <m:t>+ </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den>
                    </m:f>
                  </m:oMath>
                </a14:m>
                <a:endParaRPr kumimoji="1" lang="en-US" altLang="ja-JP" sz="2400" b="1" dirty="0"/>
              </a:p>
              <a:p>
                <a:endParaRPr kumimoji="1" lang="en-US" altLang="ja-JP" sz="2400" dirty="0"/>
              </a:p>
              <a:p>
                <a:pPr/>
                <a14:m>
                  <m:oMathPara xmlns:m="http://schemas.openxmlformats.org/officeDocument/2006/math">
                    <m:oMathParaPr>
                      <m:jc m:val="centerGroup"/>
                    </m:oMathParaPr>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=1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𝑝</m:t>
                          </m:r>
                        </m:e>
                        <m:sup>
                          <m:r>
                            <a:rPr kumimoji="1" lang="en-US" altLang="ja-JP" sz="2400" i="1" dirty="0">
                              <a:latin typeface="Cambria Math" panose="02040503050406030204" pitchFamily="18" charset="0"/>
                            </a:rPr>
                            <m:t>′</m:t>
                          </m:r>
                        </m:sup>
                      </m:sSup>
                      <m:r>
                        <a:rPr kumimoji="1" lang="en-US" altLang="ja-JP" sz="2400" i="1" dirty="0">
                          <a:latin typeface="Cambria Math" panose="02040503050406030204" pitchFamily="18" charset="0"/>
                        </a:rPr>
                        <m:t>,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𝑞</m:t>
                          </m:r>
                        </m:e>
                        <m:sup>
                          <m:r>
                            <a:rPr kumimoji="1" lang="en-US" altLang="ja-JP" sz="2400" i="1" dirty="0">
                              <a:latin typeface="Cambria Math" panose="02040503050406030204" pitchFamily="18" charset="0"/>
                            </a:rPr>
                            <m:t>′</m:t>
                          </m:r>
                        </m:sup>
                      </m:sSup>
                      <m:r>
                        <a:rPr kumimoji="1" lang="en-US" altLang="ja-JP" sz="2400" i="1" dirty="0">
                          <a:latin typeface="Cambria Math" panose="02040503050406030204" pitchFamily="18" charset="0"/>
                        </a:rPr>
                        <m:t>,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𝑟</m:t>
                          </m:r>
                        </m:e>
                        <m:sup>
                          <m:r>
                            <a:rPr kumimoji="1" lang="en-US" altLang="ja-JP" sz="2400" i="1" dirty="0">
                              <a:latin typeface="Cambria Math" panose="02040503050406030204" pitchFamily="18" charset="0"/>
                            </a:rPr>
                            <m:t>′</m:t>
                          </m:r>
                        </m:sup>
                      </m:sSup>
                      <m:r>
                        <a:rPr kumimoji="1" lang="en-US" altLang="ja-JP" sz="2400" b="0" i="1" dirty="0" smtClean="0">
                          <a:latin typeface="Cambria Math" panose="02040503050406030204" pitchFamily="18" charset="0"/>
                        </a:rPr>
                        <m:t> </m:t>
                      </m:r>
                      <m:r>
                        <a:rPr kumimoji="1" lang="en-US" altLang="ja-JP" sz="2400" b="0" i="1" dirty="0" smtClean="0">
                          <a:latin typeface="Cambria Math" panose="02040503050406030204" pitchFamily="18" charset="0"/>
                          <a:ea typeface="Cambria Math" panose="02040503050406030204" pitchFamily="18" charset="0"/>
                        </a:rPr>
                        <m:t>≥0</m:t>
                      </m:r>
                      <m:r>
                        <a:rPr kumimoji="1" lang="en-US" altLang="ja-JP" sz="2400" b="0" i="1" dirty="0" smtClean="0">
                          <a:latin typeface="Cambria Math" panose="02040503050406030204" pitchFamily="18" charset="0"/>
                        </a:rPr>
                        <m:t>)</m:t>
                      </m:r>
                    </m:oMath>
                  </m:oMathPara>
                </a14:m>
                <a:endParaRPr kumimoji="1" lang="en-US" altLang="ja-JP" sz="2400" dirty="0"/>
              </a:p>
              <a:p>
                <a:endParaRPr kumimoji="1" lang="ja-JP" altLang="en-US" sz="2400" dirty="0"/>
              </a:p>
            </p:txBody>
          </p:sp>
        </mc:Choice>
        <mc:Fallback xmlns="">
          <p:sp>
            <p:nvSpPr>
              <p:cNvPr id="42" name="テキスト ボックス 41">
                <a:extLst>
                  <a:ext uri="{FF2B5EF4-FFF2-40B4-BE49-F238E27FC236}">
                    <a16:creationId xmlns:a16="http://schemas.microsoft.com/office/drawing/2014/main" id="{8204DB15-EE24-AF26-77EA-E21F6C4A442E}"/>
                  </a:ext>
                </a:extLst>
              </p:cNvPr>
              <p:cNvSpPr txBox="1">
                <a:spLocks noRot="1" noChangeAspect="1" noMove="1" noResize="1" noEditPoints="1" noAdjustHandles="1" noChangeArrowheads="1" noChangeShapeType="1" noTextEdit="1"/>
              </p:cNvSpPr>
              <p:nvPr/>
            </p:nvSpPr>
            <p:spPr>
              <a:xfrm>
                <a:off x="1328793" y="2382014"/>
                <a:ext cx="6486414" cy="2850204"/>
              </a:xfrm>
              <a:prstGeom prst="rect">
                <a:avLst/>
              </a:prstGeom>
              <a:blipFill>
                <a:blip r:embed="rId4"/>
                <a:stretch>
                  <a:fillRect l="-2914" t="-40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130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データセット</a:t>
            </a:r>
            <a:br>
              <a:rPr lang="en-US" altLang="ja-JP" sz="3200" b="1" dirty="0">
                <a:latin typeface="+mn-ea"/>
              </a:rPr>
            </a:br>
            <a:r>
              <a:rPr lang="en-US" sz="2400" b="1" dirty="0">
                <a:latin typeface="+mn-ea"/>
                <a:ea typeface="+mn-ea"/>
              </a:rPr>
              <a:t>	livedoor </a:t>
            </a:r>
            <a:r>
              <a:rPr lang="ja-JP" altLang="en-US" sz="2400" b="1" dirty="0">
                <a:latin typeface="+mn-ea"/>
                <a:ea typeface="+mn-ea"/>
              </a:rPr>
              <a:t>ニュースコーパスデータセット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331353" y="2023276"/>
                <a:ext cx="8567320" cy="47089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livedoor </a:t>
                </a:r>
                <a:r>
                  <a:rPr lang="ja-JP" altLang="en-US" sz="2400" dirty="0">
                    <a:solidFill>
                      <a:schemeClr val="tx1"/>
                    </a:solidFill>
                  </a:rPr>
                  <a:t>ニュースの記事を収集</a:t>
                </a:r>
                <a:r>
                  <a:rPr lang="en-US" altLang="ja-JP" sz="2400" dirty="0">
                    <a:solidFill>
                      <a:schemeClr val="tx1"/>
                    </a:solidFill>
                  </a:rPr>
                  <a:t>, </a:t>
                </a:r>
                <a:r>
                  <a:rPr lang="en-US" altLang="ja-JP" sz="2400" dirty="0"/>
                  <a:t>HTML</a:t>
                </a:r>
                <a:r>
                  <a:rPr lang="en-US" altLang="ja-JP" sz="2400" dirty="0">
                    <a:solidFill>
                      <a:schemeClr val="tx1"/>
                    </a:solidFill>
                  </a:rPr>
                  <a:t> </a:t>
                </a:r>
                <a:r>
                  <a:rPr lang="ja-JP" altLang="en-US" sz="2400" dirty="0">
                    <a:solidFill>
                      <a:schemeClr val="tx1"/>
                    </a:solidFill>
                  </a:rPr>
                  <a:t>タグを除去</a:t>
                </a:r>
                <a:endParaRPr lang="en-US" altLang="ja-JP" sz="2400" dirty="0">
                  <a:solidFill>
                    <a:schemeClr val="tx1"/>
                  </a:solidFill>
                </a:endParaRPr>
              </a:p>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各記事データはカテゴリ名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𝐷</m:t>
                        </m:r>
                      </m:e>
                      <m:sub>
                        <m:r>
                          <a:rPr lang="en-US" altLang="ja-JP" sz="2400" b="0" i="1" smtClean="0">
                            <a:solidFill>
                              <a:schemeClr val="tx1"/>
                            </a:solidFill>
                            <a:latin typeface="Cambria Math" panose="02040503050406030204" pitchFamily="18" charset="0"/>
                          </a:rPr>
                          <m:t>𝑙𝑎𝑏𝑒𝑙</m:t>
                        </m:r>
                      </m:sub>
                    </m:sSub>
                  </m:oMath>
                </a14:m>
                <a:r>
                  <a:rPr lang="en-US" altLang="ja-JP" sz="2400" dirty="0">
                    <a:solidFill>
                      <a:schemeClr val="tx1"/>
                    </a:solidFill>
                  </a:rPr>
                  <a:t>, </a:t>
                </a:r>
                <a:r>
                  <a:rPr lang="ja-JP" altLang="en-US" sz="2400" dirty="0">
                    <a:solidFill>
                      <a:schemeClr val="tx1"/>
                    </a:solidFill>
                  </a:rPr>
                  <a:t>記事タイトル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𝐷</m:t>
                        </m:r>
                      </m:e>
                      <m:sub>
                        <m:r>
                          <a:rPr lang="en-US" altLang="ja-JP" sz="2400" b="0" i="1" smtClean="0">
                            <a:latin typeface="Cambria Math" panose="02040503050406030204" pitchFamily="18" charset="0"/>
                          </a:rPr>
                          <m:t>𝑡𝑖𝑡𝑙𝑒</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dirty="0">
                    <a:solidFill>
                      <a:schemeClr val="tx1"/>
                    </a:solidFill>
                  </a:rPr>
                  <a:t>記事本文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𝐷</m:t>
                        </m:r>
                      </m:e>
                      <m:sub>
                        <m:r>
                          <a:rPr lang="en-US" altLang="ja-JP" sz="2400" b="0" i="1" smtClean="0">
                            <a:solidFill>
                              <a:schemeClr val="tx1"/>
                            </a:solidFill>
                            <a:latin typeface="Cambria Math" panose="02040503050406030204" pitchFamily="18" charset="0"/>
                          </a:rPr>
                          <m:t>𝑏𝑜𝑑𝑦</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本研究では以下のようにラベルとカテゴリを対応</a:t>
                </a: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331353" y="2023276"/>
                <a:ext cx="8567320" cy="4708981"/>
              </a:xfrm>
              <a:prstGeom prst="rect">
                <a:avLst/>
              </a:prstGeom>
              <a:blipFill>
                <a:blip r:embed="rId4"/>
                <a:stretch>
                  <a:fillRect l="-925" b="-29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7091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𝑫</m:t>
                        </m:r>
                      </m:e>
                      <m:sub>
                        <m:r>
                          <a:rPr lang="en-US" altLang="ja-JP" sz="3200" b="1" i="1" smtClean="0">
                            <a:latin typeface="Cambria Math" panose="02040503050406030204" pitchFamily="18" charset="0"/>
                          </a:rPr>
                          <m:t>𝒔𝒖𝒎𝒎𝒂𝒓𝒚</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r>
                  <a:rPr lang="ja-JP" altLang="en-US" sz="2400" b="1" dirty="0">
                    <a:latin typeface="+mn-ea"/>
                  </a:rPr>
                  <a:t>・プロンプトの作成</a:t>
                </a: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r="-282" b="-1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075363"/>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380230" y="2191374"/>
            <a:ext cx="4707584" cy="207251"/>
          </a:xfrm>
          <a:prstGeom prst="rect">
            <a:avLst/>
          </a:prstGeom>
        </p:spPr>
      </p:pic>
      <p:sp>
        <p:nvSpPr>
          <p:cNvPr id="6" name="テキスト ボックス 5">
            <a:extLst>
              <a:ext uri="{FF2B5EF4-FFF2-40B4-BE49-F238E27FC236}">
                <a16:creationId xmlns:a16="http://schemas.microsoft.com/office/drawing/2014/main" id="{A85EAC24-FAEB-45F5-902D-259DEF5C176C}"/>
              </a:ext>
            </a:extLst>
          </p:cNvPr>
          <p:cNvSpPr txBox="1"/>
          <p:nvPr/>
        </p:nvSpPr>
        <p:spPr>
          <a:xfrm>
            <a:off x="4436724" y="6543385"/>
            <a:ext cx="4562272" cy="276999"/>
          </a:xfrm>
          <a:prstGeom prst="rect">
            <a:avLst/>
          </a:prstGeom>
          <a:noFill/>
          <a:ln>
            <a:solidFill>
              <a:schemeClr val="tx1">
                <a:lumMod val="75000"/>
              </a:schemeClr>
            </a:solidFill>
            <a:prstDash val="sysDash"/>
          </a:ln>
        </p:spPr>
        <p:txBody>
          <a:bodyPr wrap="square" rtlCol="0">
            <a:spAutoFit/>
          </a:bodyPr>
          <a:lstStyle/>
          <a:p>
            <a:r>
              <a:rPr lang="en-US" altLang="ja-JP" sz="1200" dirty="0">
                <a:latin typeface="+mn-ea"/>
                <a:ea typeface="+mn-ea"/>
              </a:rPr>
              <a:t>Preferred Elements, </a:t>
            </a:r>
            <a:r>
              <a:rPr lang="en-US" altLang="ja-JP" sz="1200" dirty="0">
                <a:latin typeface="+mn-ea"/>
                <a:ea typeface="+mn-ea"/>
                <a:hlinkClick r:id="rId6"/>
              </a:rPr>
              <a:t>https://plamo.preferredai.jp/</a:t>
            </a:r>
            <a:r>
              <a:rPr lang="en-US" altLang="ja-JP" sz="1200" dirty="0">
                <a:latin typeface="+mn-ea"/>
                <a:ea typeface="+mn-ea"/>
              </a:rPr>
              <a:t>, 2024.</a:t>
            </a:r>
            <a:endParaRPr kumimoji="1" lang="ja-JP" altLang="en-US" sz="1200" dirty="0"/>
          </a:p>
        </p:txBody>
      </p:sp>
      <p:pic>
        <p:nvPicPr>
          <p:cNvPr id="8" name="図 7" descr="タイムライン&#10;&#10;自動的に生成された説明">
            <a:extLst>
              <a:ext uri="{FF2B5EF4-FFF2-40B4-BE49-F238E27FC236}">
                <a16:creationId xmlns:a16="http://schemas.microsoft.com/office/drawing/2014/main" id="{CF5113EB-53A9-D5FB-41C9-F9406CCB3466}"/>
              </a:ext>
            </a:extLst>
          </p:cNvPr>
          <p:cNvPicPr>
            <a:picLocks noChangeAspect="1"/>
          </p:cNvPicPr>
          <p:nvPr/>
        </p:nvPicPr>
        <p:blipFill>
          <a:blip r:embed="rId7">
            <a:extLst>
              <a:ext uri="{28A0092B-C50C-407E-A947-70E740481C1C}">
                <a14:useLocalDpi xmlns:a14="http://schemas.microsoft.com/office/drawing/2010/main" val="0"/>
              </a:ext>
            </a:extLst>
          </a:blip>
          <a:srcRect t="46793"/>
          <a:stretch/>
        </p:blipFill>
        <p:spPr>
          <a:xfrm>
            <a:off x="1234938" y="3934305"/>
            <a:ext cx="6403572" cy="2560976"/>
          </a:xfrm>
          <a:prstGeom prst="rect">
            <a:avLst/>
          </a:prstGeom>
        </p:spPr>
      </p:pic>
    </p:spTree>
    <p:extLst>
      <p:ext uri="{BB962C8B-B14F-4D97-AF65-F5344CB8AC3E}">
        <p14:creationId xmlns:p14="http://schemas.microsoft.com/office/powerpoint/2010/main" val="188358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𝑫</m:t>
                        </m:r>
                      </m:e>
                      <m:sub>
                        <m:r>
                          <a:rPr lang="en-US" altLang="ja-JP" sz="3200" b="1" i="1" smtClean="0">
                            <a:latin typeface="Cambria Math" panose="02040503050406030204" pitchFamily="18" charset="0"/>
                          </a:rPr>
                          <m:t>𝒔𝒖𝒎𝒎𝒂𝒓𝒚</m:t>
                        </m:r>
                      </m:sub>
                    </m:sSub>
                  </m:oMath>
                </a14:m>
                <a:r>
                  <a:rPr lang="en-US" altLang="ja-JP" sz="3200" b="1" dirty="0">
                    <a:latin typeface="+mn-ea"/>
                  </a:rPr>
                  <a:t> </a:t>
                </a:r>
                <a:r>
                  <a:rPr lang="ja-JP" altLang="en-US" sz="3200" b="1" dirty="0">
                    <a:latin typeface="+mn-ea"/>
                  </a:rPr>
                  <a:t>の生成例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p:sp>
            <p:nvSpPr>
              <p:cNvPr id="10" name="Google Shape;92;p14">
                <a:extLst>
                  <a:ext uri="{FF2B5EF4-FFF2-40B4-BE49-F238E27FC236}">
                    <a16:creationId xmlns:a16="http://schemas.microsoft.com/office/drawing/2014/main" id="{4D7D1EA4-8756-6507-DF64-D24D252DD32D}"/>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9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（独身女性）の健康や美容に関する悩みに焦点を当てていますが、健康に関心のある読者にとって有益な情報を提供することを目指しています。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Tree>
    <p:extLst>
      <p:ext uri="{BB962C8B-B14F-4D97-AF65-F5344CB8AC3E}">
        <p14:creationId xmlns:p14="http://schemas.microsoft.com/office/powerpoint/2010/main" val="406526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𝑫</m:t>
                        </m:r>
                      </m:e>
                      <m:sub>
                        <m:r>
                          <a:rPr lang="en-US" altLang="ja-JP" sz="3200" b="1" i="1" smtClean="0">
                            <a:latin typeface="Cambria Math" panose="02040503050406030204" pitchFamily="18" charset="0"/>
                          </a:rPr>
                          <m:t>𝒔𝒖𝒎𝒎𝒂𝒓𝒚</m:t>
                        </m:r>
                      </m:sub>
                    </m:sSub>
                  </m:oMath>
                </a14:m>
                <a:r>
                  <a:rPr lang="en-US" altLang="ja-JP" sz="3200" b="1" dirty="0">
                    <a:latin typeface="+mn-ea"/>
                  </a:rPr>
                  <a:t> </a:t>
                </a:r>
                <a:r>
                  <a:rPr lang="ja-JP" altLang="en-US" sz="3200" b="1" dirty="0">
                    <a:latin typeface="+mn-ea"/>
                  </a:rPr>
                  <a:t>の生成例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p:sp>
            <p:nvSpPr>
              <p:cNvPr id="10" name="Google Shape;92;p14">
                <a:extLst>
                  <a:ext uri="{FF2B5EF4-FFF2-40B4-BE49-F238E27FC236}">
                    <a16:creationId xmlns:a16="http://schemas.microsoft.com/office/drawing/2014/main" id="{3468A080-055D-1E3B-9E13-F03BF2121CFC}"/>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r="-847" b="-9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505523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【C-3PO</a:t>
            </a:r>
            <a:r>
              <a:rPr lang="ja-JP" altLang="en-US" sz="1050" b="0" i="0" dirty="0">
                <a:solidFill>
                  <a:schemeClr val="bg1"/>
                </a:solidFill>
                <a:effectLst/>
                <a:latin typeface="Courier New" panose="02070309020205020404" pitchFamily="49" charset="0"/>
              </a:rPr>
              <a:t>が名場面を紹介する</a:t>
            </a:r>
            <a:r>
              <a:rPr lang="en-US" altLang="ja-JP" sz="1050" b="0" i="0" dirty="0">
                <a:solidFill>
                  <a:schemeClr val="bg1"/>
                </a:solidFill>
                <a:effectLst/>
                <a:latin typeface="Courier New" panose="02070309020205020404" pitchFamily="49" charset="0"/>
              </a:rPr>
              <a:t>『</a:t>
            </a:r>
            <a:r>
              <a:rPr lang="ja-JP" altLang="en-US" sz="1050" b="0" i="0" dirty="0">
                <a:solidFill>
                  <a:schemeClr val="bg1"/>
                </a:solidFill>
                <a:effectLst/>
                <a:highlight>
                  <a:srgbClr val="F4B54B"/>
                </a:highlight>
                <a:latin typeface="Courier New" panose="02070309020205020404" pitchFamily="49" charset="0"/>
              </a:rPr>
              <a:t>スター・ウォーズ</a:t>
            </a:r>
            <a:r>
              <a:rPr lang="en-US" altLang="ja-JP" sz="1050" b="0" i="0" dirty="0">
                <a:solidFill>
                  <a:schemeClr val="bg1"/>
                </a:solidFill>
                <a:effectLst/>
                <a:latin typeface="Courier New" panose="02070309020205020404" pitchFamily="49" charset="0"/>
              </a:rPr>
              <a:t>in</a:t>
            </a:r>
            <a:r>
              <a:rPr lang="ja-JP" altLang="en-US" sz="1050" b="0" i="0" dirty="0">
                <a:solidFill>
                  <a:schemeClr val="bg1"/>
                </a:solidFill>
                <a:effectLst/>
                <a:latin typeface="Courier New" panose="02070309020205020404" pitchFamily="49" charset="0"/>
              </a:rPr>
              <a:t>コンサート</a:t>
            </a:r>
            <a:r>
              <a:rPr lang="en-US" altLang="ja-JP" sz="1050" b="0" i="0" dirty="0">
                <a:solidFill>
                  <a:schemeClr val="bg1"/>
                </a:solidFill>
                <a:effectLst/>
                <a:latin typeface="Courier New" panose="02070309020205020404" pitchFamily="49" charset="0"/>
              </a:rPr>
              <a:t>』</a:t>
            </a:r>
            <a:r>
              <a:rPr lang="ja-JP" altLang="en-US" sz="1050" b="0"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9DC3E6"/>
                </a:highlight>
              </a:rPr>
              <a:t>映画の名場面</a:t>
            </a:r>
            <a:r>
              <a:rPr kumimoji="1" lang="ja-JP" altLang="en-US" sz="1200" dirty="0">
                <a:solidFill>
                  <a:sysClr val="windowText" lastClr="000000"/>
                </a:solidFill>
              </a:rPr>
              <a:t>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スクリーンに映し、ジョン・ウィリアムズのスリリングな楽曲の演奏にライブでシンクロする。また、全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rPr>
              <a:t>C-3PO</a:t>
            </a:r>
            <a:r>
              <a:rPr kumimoji="1" lang="ja-JP" altLang="en-US" sz="1200" dirty="0">
                <a:solidFill>
                  <a:sysClr val="windowText" lastClr="000000"/>
                </a:solidFill>
              </a:rPr>
              <a:t>役を演じたアンソニー・ダニエルズが、名場面のナレーションを行うことにより、スター・ウォーズに新しい生命を吹き込み、観客を興奮の世界と誘う。</a:t>
            </a:r>
          </a:p>
          <a:p>
            <a:r>
              <a:rPr kumimoji="1" lang="ja-JP" altLang="en-US" sz="1200" dirty="0">
                <a:solidFill>
                  <a:sysClr val="windowText" lastClr="000000"/>
                </a:solidFill>
                <a:highlight>
                  <a:srgbClr val="E05073"/>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E05073"/>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rPr>
              <a:t>ジョージ・ルーカスが全精力を傾注し、最新テクノロジーを駆使した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日と迫っている。今年は「スターウォーズ」の熱が全世界を包むことだろう。</a:t>
            </a:r>
          </a:p>
          <a:p>
            <a:r>
              <a:rPr kumimoji="1" lang="en-US" altLang="ja-JP" sz="1200" dirty="0">
                <a:solidFill>
                  <a:sysClr val="windowText" lastClr="000000"/>
                </a:solidFill>
              </a:rPr>
              <a:t>【</a:t>
            </a:r>
            <a:r>
              <a:rPr kumimoji="1" lang="ja-JP" altLang="en-US" sz="1200" dirty="0">
                <a:solidFill>
                  <a:sysClr val="windowText" lastClr="000000"/>
                </a:solidFill>
              </a:rPr>
              <a:t>スター・ウォーズ関連記事</a:t>
            </a:r>
            <a:r>
              <a:rPr kumimoji="1" lang="en-US" altLang="ja-JP" sz="1200" dirty="0">
                <a:solidFill>
                  <a:sysClr val="windowText" lastClr="000000"/>
                </a:solidFill>
              </a:rPr>
              <a:t>】</a:t>
            </a:r>
          </a:p>
          <a:p>
            <a:r>
              <a:rPr kumimoji="1" lang="ja-JP" altLang="en-US" sz="1200" dirty="0">
                <a:solidFill>
                  <a:sysClr val="windowText" lastClr="000000"/>
                </a:solidFill>
              </a:rPr>
              <a:t>・ダース・ベイダーにより守り神ビリケンさんがダークサイドに堕ちる　</a:t>
            </a:r>
            <a:r>
              <a:rPr kumimoji="1" lang="en-US" altLang="ja-JP" sz="1200" dirty="0">
                <a:solidFill>
                  <a:sysClr val="windowText" lastClr="000000"/>
                </a:solidFill>
              </a:rPr>
              <a:t>(</a:t>
            </a:r>
            <a:r>
              <a:rPr kumimoji="1" lang="ja-JP" altLang="en-US" sz="1200" dirty="0">
                <a:solidFill>
                  <a:sysClr val="windowText" lastClr="000000"/>
                </a:solidFill>
              </a:rPr>
              <a:t>略</a:t>
            </a:r>
            <a:r>
              <a:rPr kumimoji="1" lang="en-US" altLang="ja-JP" sz="1200" dirty="0">
                <a:solidFill>
                  <a:sysClr val="windowText" lastClr="000000"/>
                </a:solidFill>
              </a:rPr>
              <a:t>)</a:t>
            </a:r>
            <a:endParaRPr kumimoji="1" lang="ja-JP" altLang="en-US" sz="1200" dirty="0">
              <a:solidFill>
                <a:sysClr val="windowText" lastClr="000000"/>
              </a:solidFill>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F4B54B"/>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E05073"/>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E05073"/>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9DC3E6"/>
                </a:highlight>
                <a:latin typeface="Courier New" panose="02070309020205020404" pitchFamily="49" charset="0"/>
              </a:rPr>
              <a:t>映画の名場面</a:t>
            </a:r>
            <a:r>
              <a:rPr lang="ja-JP" altLang="en-US" sz="1200" b="0" i="0" dirty="0">
                <a:solidFill>
                  <a:schemeClr val="bg1"/>
                </a:solidFill>
                <a:effectLst/>
                <a:latin typeface="Courier New" panose="02070309020205020404" pitchFamily="49" charset="0"/>
              </a:rPr>
              <a:t>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スクリーンで映し、ジョン・ウィリアムズの楽曲の演奏に合わせて楽しむものです。特別ゲストとして、全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を演じたアンソニー・ダニエルズが名場面のナレーションを行います。東京公演は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日にグランキューブ大阪で行われます。ジョージ・ルーカスが監督した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スター・ウォーズ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日に予定されており、今年はスター・ウォーズの熱が世界中を包み込むでしょう。</a:t>
            </a:r>
            <a:endParaRPr kumimoji="1" lang="ja-JP" altLang="en-US" sz="1200" dirty="0">
              <a:solidFill>
                <a:schemeClr val="bg1"/>
              </a:solidFill>
            </a:endParaRPr>
          </a:p>
        </p:txBody>
      </p:sp>
    </p:spTree>
    <p:extLst>
      <p:ext uri="{BB962C8B-B14F-4D97-AF65-F5344CB8AC3E}">
        <p14:creationId xmlns:p14="http://schemas.microsoft.com/office/powerpoint/2010/main" val="3128255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livedoor </a:t>
            </a:r>
            <a:r>
              <a:rPr lang="ja-JP" altLang="en-US" sz="2400" dirty="0">
                <a:solidFill>
                  <a:schemeClr val="tx1"/>
                </a:solidFill>
              </a:rPr>
              <a:t>ニュースコーパスデータセットを用いた</a:t>
            </a:r>
            <a:br>
              <a:rPr lang="en-US" altLang="ja-JP" sz="2400" dirty="0">
                <a:solidFill>
                  <a:schemeClr val="tx1"/>
                </a:solidFill>
              </a:rPr>
            </a:br>
            <a:r>
              <a:rPr lang="ja-JP" altLang="en-US" sz="2400" dirty="0">
                <a:solidFill>
                  <a:schemeClr val="tx1"/>
                </a:solidFill>
              </a:rPr>
              <a:t>テキスト分類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1595286915"/>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CF206-CCD9-CDE6-9060-C1267AD117B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B8A183F-E062-71A9-4B3A-0986BDB41BF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19CB3EA9-C466-5A35-4BF8-9D3DD0E6D2C0}"/>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CD7E6F8B-C3B5-8A69-16C7-96BA27286B81}"/>
              </a:ext>
            </a:extLst>
          </p:cNvPr>
          <p:cNvSpPr txBox="1"/>
          <p:nvPr/>
        </p:nvSpPr>
        <p:spPr>
          <a:xfrm>
            <a:off x="3581449" y="1744885"/>
            <a:ext cx="5432870" cy="168411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endParaRPr lang="en-US" altLang="ja-JP" sz="2400" dirty="0"/>
          </a:p>
          <a:p>
            <a:pPr marL="342900" indent="-342900">
              <a:lnSpc>
                <a:spcPct val="150000"/>
              </a:lnSpc>
              <a:buFont typeface="Arial" panose="020B0604020202020204" pitchFamily="34" charset="0"/>
              <a:buChar char="•"/>
            </a:pPr>
            <a:r>
              <a:rPr lang="ja-JP" altLang="en-US" sz="2400" dirty="0"/>
              <a:t>各 </a:t>
            </a:r>
            <a:r>
              <a:rPr lang="en-US" altLang="ja-JP" sz="2400" dirty="0"/>
              <a:t>BERT</a:t>
            </a:r>
            <a:r>
              <a:rPr lang="ja-JP" altLang="en-US" sz="2400" dirty="0"/>
              <a:t> モデルは最終層のみ</a:t>
            </a:r>
            <a:br>
              <a:rPr lang="en-US" altLang="ja-JP" sz="2400" dirty="0"/>
            </a:br>
            <a:r>
              <a:rPr lang="ja-JP" altLang="en-US" sz="2400" dirty="0"/>
              <a:t>ファインチューニング</a:t>
            </a:r>
            <a:r>
              <a:rPr lang="ja-JP" altLang="en-US" sz="2400" dirty="0">
                <a:solidFill>
                  <a:schemeClr val="tx1"/>
                </a:solidFill>
              </a:rPr>
              <a:t> </a:t>
            </a:r>
            <a:endParaRPr lang="en-US" altLang="ja-JP" sz="2400" dirty="0">
              <a:solidFill>
                <a:schemeClr val="tx1"/>
              </a:solidFill>
            </a:endParaRPr>
          </a:p>
        </p:txBody>
      </p:sp>
      <p:grpSp>
        <p:nvGrpSpPr>
          <p:cNvPr id="11" name="グループ化 10">
            <a:extLst>
              <a:ext uri="{FF2B5EF4-FFF2-40B4-BE49-F238E27FC236}">
                <a16:creationId xmlns:a16="http://schemas.microsoft.com/office/drawing/2014/main" id="{E0F9BEB0-3551-272A-83F0-1FF520826F64}"/>
              </a:ext>
            </a:extLst>
          </p:cNvPr>
          <p:cNvGrpSpPr/>
          <p:nvPr/>
        </p:nvGrpSpPr>
        <p:grpSpPr>
          <a:xfrm>
            <a:off x="437794" y="1672552"/>
            <a:ext cx="4798535" cy="4505708"/>
            <a:chOff x="331353" y="2133632"/>
            <a:chExt cx="4798535" cy="4505708"/>
          </a:xfrm>
        </p:grpSpPr>
        <p:pic>
          <p:nvPicPr>
            <p:cNvPr id="4" name="図 3" descr="タイムライン&#10;&#10;自動的に生成された説明">
              <a:extLst>
                <a:ext uri="{FF2B5EF4-FFF2-40B4-BE49-F238E27FC236}">
                  <a16:creationId xmlns:a16="http://schemas.microsoft.com/office/drawing/2014/main" id="{5F3D2439-28EF-C069-F418-9AEE8294CB16}"/>
                </a:ext>
              </a:extLst>
            </p:cNvPr>
            <p:cNvPicPr>
              <a:picLocks noChangeAspect="1"/>
            </p:cNvPicPr>
            <p:nvPr/>
          </p:nvPicPr>
          <p:blipFill>
            <a:blip r:embed="rId3">
              <a:extLst>
                <a:ext uri="{28A0092B-C50C-407E-A947-70E740481C1C}">
                  <a14:useLocalDpi xmlns:a14="http://schemas.microsoft.com/office/drawing/2010/main" val="0"/>
                </a:ext>
              </a:extLst>
            </a:blip>
            <a:srcRect b="24636"/>
            <a:stretch/>
          </p:blipFill>
          <p:spPr>
            <a:xfrm>
              <a:off x="331353" y="3921093"/>
              <a:ext cx="4798535" cy="2718247"/>
            </a:xfrm>
            <a:prstGeom prst="rect">
              <a:avLst/>
            </a:prstGeom>
          </p:spPr>
        </p:pic>
        <p:sp>
          <p:nvSpPr>
            <p:cNvPr id="5" name="矢印: 右 4">
              <a:extLst>
                <a:ext uri="{FF2B5EF4-FFF2-40B4-BE49-F238E27FC236}">
                  <a16:creationId xmlns:a16="http://schemas.microsoft.com/office/drawing/2014/main" id="{6405D6C0-9B67-639D-C0BA-03AAE5E463DC}"/>
                </a:ext>
              </a:extLst>
            </p:cNvPr>
            <p:cNvSpPr/>
            <p:nvPr/>
          </p:nvSpPr>
          <p:spPr>
            <a:xfrm rot="16200000">
              <a:off x="1689653" y="3597965"/>
              <a:ext cx="437322" cy="1987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9E1CDBB-F60B-6740-1598-3969AC3B6972}"/>
                </a:ext>
              </a:extLst>
            </p:cNvPr>
            <p:cNvSpPr/>
            <p:nvPr/>
          </p:nvSpPr>
          <p:spPr>
            <a:xfrm>
              <a:off x="1306997" y="2936907"/>
              <a:ext cx="1202634" cy="4920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dirty="0"/>
                <a:t>分類器</a:t>
              </a:r>
            </a:p>
          </p:txBody>
        </p:sp>
        <p:sp>
          <p:nvSpPr>
            <p:cNvPr id="8" name="矢印: 右 7">
              <a:extLst>
                <a:ext uri="{FF2B5EF4-FFF2-40B4-BE49-F238E27FC236}">
                  <a16:creationId xmlns:a16="http://schemas.microsoft.com/office/drawing/2014/main" id="{CADC9574-DCC0-61D1-5D28-744D5A7C70F7}"/>
                </a:ext>
              </a:extLst>
            </p:cNvPr>
            <p:cNvSpPr/>
            <p:nvPr/>
          </p:nvSpPr>
          <p:spPr>
            <a:xfrm rot="16200000">
              <a:off x="1689653" y="2611404"/>
              <a:ext cx="437322" cy="1987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F1EEC32-E8A1-A3E4-AE0F-68CBC587C671}"/>
                </a:ext>
              </a:extLst>
            </p:cNvPr>
            <p:cNvSpPr txBox="1"/>
            <p:nvPr/>
          </p:nvSpPr>
          <p:spPr>
            <a:xfrm>
              <a:off x="1431235" y="2133632"/>
              <a:ext cx="954157" cy="369332"/>
            </a:xfrm>
            <a:prstGeom prst="rect">
              <a:avLst/>
            </a:prstGeom>
            <a:solidFill>
              <a:schemeClr val="bg2">
                <a:lumMod val="50000"/>
              </a:schemeClr>
            </a:solidFill>
          </p:spPr>
          <p:txBody>
            <a:bodyPr wrap="square" rtlCol="0">
              <a:spAutoFit/>
            </a:bodyPr>
            <a:lstStyle/>
            <a:p>
              <a:pPr algn="ctr"/>
              <a:r>
                <a:rPr kumimoji="1" lang="ja-JP" altLang="en-US" dirty="0"/>
                <a:t>ラベル</a:t>
              </a:r>
            </a:p>
          </p:txBody>
        </p:sp>
      </p:grpSp>
    </p:spTree>
    <p:extLst>
      <p:ext uri="{BB962C8B-B14F-4D97-AF65-F5344CB8AC3E}">
        <p14:creationId xmlns:p14="http://schemas.microsoft.com/office/powerpoint/2010/main" val="4224981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2A9AC-716B-D388-D393-F8A9E8E1F1F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1224FB9-F67A-3E9F-D48D-3C72DFC2D48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B4F8771-E827-F256-219B-5AD17F65EA18}"/>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2" name="グループ化 1">
            <a:extLst>
              <a:ext uri="{FF2B5EF4-FFF2-40B4-BE49-F238E27FC236}">
                <a16:creationId xmlns:a16="http://schemas.microsoft.com/office/drawing/2014/main" id="{B216207C-BD75-0186-625A-789939809DBD}"/>
              </a:ext>
            </a:extLst>
          </p:cNvPr>
          <p:cNvGrpSpPr/>
          <p:nvPr/>
        </p:nvGrpSpPr>
        <p:grpSpPr>
          <a:xfrm>
            <a:off x="554772" y="1777337"/>
            <a:ext cx="5959795" cy="4400922"/>
            <a:chOff x="15962650" y="15125342"/>
            <a:chExt cx="6789245" cy="5222800"/>
          </a:xfrm>
          <a:solidFill>
            <a:schemeClr val="tx1"/>
          </a:solidFill>
        </p:grpSpPr>
        <p:pic>
          <p:nvPicPr>
            <p:cNvPr id="12" name="図 11">
              <a:extLst>
                <a:ext uri="{FF2B5EF4-FFF2-40B4-BE49-F238E27FC236}">
                  <a16:creationId xmlns:a16="http://schemas.microsoft.com/office/drawing/2014/main" id="{8E1FF64E-1951-F321-7F8A-80E9D171059F}"/>
                </a:ext>
              </a:extLst>
            </p:cNvPr>
            <p:cNvPicPr>
              <a:picLocks noChangeAspect="1"/>
            </p:cNvPicPr>
            <p:nvPr/>
          </p:nvPicPr>
          <p:blipFill>
            <a:blip r:embed="rId3"/>
            <a:srcRect/>
            <a:stretch/>
          </p:blipFill>
          <p:spPr>
            <a:xfrm>
              <a:off x="15962650" y="15125342"/>
              <a:ext cx="6789245" cy="3308049"/>
            </a:xfrm>
            <a:prstGeom prst="rect">
              <a:avLst/>
            </a:prstGeom>
            <a:grpFill/>
          </p:spPr>
        </p:pic>
        <p:pic>
          <p:nvPicPr>
            <p:cNvPr id="13" name="図 12" descr="図形&#10;&#10;中程度の精度で自動的に生成された説明">
              <a:extLst>
                <a:ext uri="{FF2B5EF4-FFF2-40B4-BE49-F238E27FC236}">
                  <a16:creationId xmlns:a16="http://schemas.microsoft.com/office/drawing/2014/main" id="{E9D90690-679A-C4C4-1C1E-D0340CE81A6D}"/>
                </a:ext>
              </a:extLst>
            </p:cNvPr>
            <p:cNvPicPr>
              <a:picLocks noChangeAspect="1"/>
            </p:cNvPicPr>
            <p:nvPr/>
          </p:nvPicPr>
          <p:blipFill>
            <a:blip r:embed="rId4"/>
            <a:stretch>
              <a:fillRect/>
            </a:stretch>
          </p:blipFill>
          <p:spPr>
            <a:xfrm>
              <a:off x="15962650" y="18849381"/>
              <a:ext cx="5727747" cy="1498761"/>
            </a:xfrm>
            <a:prstGeom prst="rect">
              <a:avLst/>
            </a:prstGeom>
            <a:grpFill/>
          </p:spPr>
        </p:pic>
      </p:grpSp>
    </p:spTree>
    <p:extLst>
      <p:ext uri="{BB962C8B-B14F-4D97-AF65-F5344CB8AC3E}">
        <p14:creationId xmlns:p14="http://schemas.microsoft.com/office/powerpoint/2010/main" val="3085534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996101651"/>
                  </p:ext>
                </p:extLst>
              </p:nvPr>
            </p:nvGraphicFramePr>
            <p:xfrm>
              <a:off x="622777" y="1667439"/>
              <a:ext cx="7375930" cy="3990067"/>
            </p:xfrm>
            <a:graphic>
              <a:graphicData uri="http://schemas.openxmlformats.org/drawingml/2006/table">
                <a:tbl>
                  <a:tblPr firstRow="1" lastRow="1" bandRow="1">
                    <a:tableStyleId>{BDBED569-4797-4DF1-A0F4-6AAB3CD982D8}</a:tableStyleId>
                  </a:tblPr>
                  <a:tblGrid>
                    <a:gridCol w="3975964">
                      <a:extLst>
                        <a:ext uri="{9D8B030D-6E8A-4147-A177-3AD203B41FA5}">
                          <a16:colId xmlns:a16="http://schemas.microsoft.com/office/drawing/2014/main" val="498377033"/>
                        </a:ext>
                      </a:extLst>
                    </a:gridCol>
                    <a:gridCol w="1699983">
                      <a:extLst>
                        <a:ext uri="{9D8B030D-6E8A-4147-A177-3AD203B41FA5}">
                          <a16:colId xmlns:a16="http://schemas.microsoft.com/office/drawing/2014/main" val="3744778616"/>
                        </a:ext>
                      </a:extLst>
                    </a:gridCol>
                    <a:gridCol w="1699983">
                      <a:extLst>
                        <a:ext uri="{9D8B030D-6E8A-4147-A177-3AD203B41FA5}">
                          <a16:colId xmlns:a16="http://schemas.microsoft.com/office/drawing/2014/main" val="275125406"/>
                        </a:ext>
                      </a:extLst>
                    </a:gridCol>
                  </a:tblGrid>
                  <a:tr h="599947">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a:txBody>
                        <a:bodyPr/>
                        <a:lstStyle/>
                        <a:p>
                          <a:pPr algn="ctr"/>
                          <a:r>
                            <a:rPr kumimoji="1" lang="ja-JP" altLang="en-US" sz="2400" b="1" dirty="0"/>
                            <a:t>提案手法 </a:t>
                          </a:r>
                          <a:r>
                            <a:rPr kumimoji="1" lang="en-US" altLang="ja-JP" sz="2400" b="1" dirty="0"/>
                            <a:t>(CAP with </a:t>
                          </a:r>
                          <a14:m>
                            <m:oMath xmlns:m="http://schemas.openxmlformats.org/officeDocument/2006/math">
                              <m:sSub>
                                <m:sSubPr>
                                  <m:ctrlPr>
                                    <a:rPr kumimoji="1" lang="en-US" altLang="ja-JP" sz="2400" b="1" i="1" smtClean="0">
                                      <a:latin typeface="Cambria Math" panose="02040503050406030204" pitchFamily="18" charset="0"/>
                                    </a:rPr>
                                  </m:ctrlPr>
                                </m:sSubPr>
                                <m:e>
                                  <m:r>
                                    <a:rPr kumimoji="1" lang="en-US" altLang="ja-JP" sz="2400" b="1" i="1" smtClean="0">
                                      <a:latin typeface="Cambria Math" panose="02040503050406030204" pitchFamily="18" charset="0"/>
                                    </a:rPr>
                                    <m:t>𝑬</m:t>
                                  </m:r>
                                </m:e>
                                <m:sub>
                                  <m:r>
                                    <a:rPr kumimoji="1" lang="en-US" altLang="ja-JP" sz="2400" b="1" i="1" smtClean="0">
                                      <a:latin typeface="Cambria Math" panose="02040503050406030204" pitchFamily="18" charset="0"/>
                                    </a:rPr>
                                    <m:t>𝒔𝒖𝒎</m:t>
                                  </m:r>
                                </m:sub>
                              </m:sSub>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0.9687</a:t>
                          </a:r>
                          <a:endParaRPr kumimoji="1" lang="ja-JP" altLang="en-US" sz="2800" b="1" u="none" dirty="0">
                            <a:solidFill>
                              <a:srgbClr val="F4B54B"/>
                            </a:solidFill>
                          </a:endParaRPr>
                        </a:p>
                      </a:txBody>
                      <a:tcPr marL="68580" marR="68580" marT="34290" marB="34290" anchor="ctr"/>
                    </a:tc>
                    <a:tc>
                      <a:txBody>
                        <a:bodyPr/>
                        <a:lstStyle/>
                        <a:p>
                          <a:pPr algn="ctr"/>
                          <a:r>
                            <a:rPr kumimoji="1" lang="en-US" altLang="ja-JP" sz="2800" b="1" u="none" dirty="0">
                              <a:solidFill>
                                <a:srgbClr val="F4B54B"/>
                              </a:solidFill>
                            </a:rPr>
                            <a:t>0.9683</a:t>
                          </a:r>
                          <a:endParaRPr kumimoji="1" lang="ja-JP" altLang="en-US" sz="2800" b="1" u="none" dirty="0">
                            <a:solidFill>
                              <a:srgbClr val="F4B54B"/>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en-US" altLang="ja-JP" sz="2400" b="1" dirty="0"/>
                            <a:t>Only </a:t>
                          </a:r>
                          <a:r>
                            <a:rPr kumimoji="1" lang="en-US" altLang="ja-JP" sz="2400" b="1" dirty="0" err="1"/>
                            <a:t>Esum</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0.773</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0.754</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787047768"/>
                      </a:ext>
                    </a:extLst>
                  </a:tr>
                  <a:tr h="693225">
                    <a:tc>
                      <a:txBody>
                        <a:bodyPr/>
                        <a:lstStyle/>
                        <a:p>
                          <a:pPr algn="ctr"/>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b="1" dirty="0">
                              <a:solidFill>
                                <a:srgbClr val="B7E7D6"/>
                              </a:solidFill>
                            </a:rPr>
                            <a:t>0.9565</a:t>
                          </a:r>
                          <a:endParaRPr kumimoji="1" lang="ja-JP" altLang="en-US" sz="2800" b="1" dirty="0">
                            <a:solidFill>
                              <a:srgbClr val="B7E7D6"/>
                            </a:solidFill>
                          </a:endParaRPr>
                        </a:p>
                      </a:txBody>
                      <a:tcPr marL="68580" marR="68580" marT="34290" marB="34290" anchor="ctr"/>
                    </a:tc>
                    <a:tc>
                      <a:txBody>
                        <a:bodyPr/>
                        <a:lstStyle/>
                        <a:p>
                          <a:pPr algn="ctr"/>
                          <a:r>
                            <a:rPr kumimoji="1" lang="en-US" altLang="ja-JP" sz="2800" b="1" dirty="0">
                              <a:solidFill>
                                <a:srgbClr val="B7E7D6"/>
                              </a:solidFill>
                            </a:rPr>
                            <a:t>0.9560</a:t>
                          </a:r>
                          <a:endParaRPr kumimoji="1" lang="ja-JP" altLang="en-US" sz="2800" b="1" dirty="0">
                            <a:solidFill>
                              <a:srgbClr val="B7E7D6"/>
                            </a:solidFill>
                          </a:endParaRPr>
                        </a:p>
                      </a:txBody>
                      <a:tcPr marL="68580" marR="68580" marT="34290" marB="34290" anchor="ctr"/>
                    </a:tc>
                    <a:extLst>
                      <a:ext uri="{0D108BD9-81ED-4DB2-BD59-A6C34878D82A}">
                        <a16:rowId xmlns:a16="http://schemas.microsoft.com/office/drawing/2014/main" val="3505142670"/>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0.1111</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Choice>
        <mc:Fallback>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996101651"/>
                  </p:ext>
                </p:extLst>
              </p:nvPr>
            </p:nvGraphicFramePr>
            <p:xfrm>
              <a:off x="622777" y="1667439"/>
              <a:ext cx="7375930" cy="3990067"/>
            </p:xfrm>
            <a:graphic>
              <a:graphicData uri="http://schemas.openxmlformats.org/drawingml/2006/table">
                <a:tbl>
                  <a:tblPr firstRow="1" lastRow="1" bandRow="1">
                    <a:tableStyleId>{BDBED569-4797-4DF1-A0F4-6AAB3CD982D8}</a:tableStyleId>
                  </a:tblPr>
                  <a:tblGrid>
                    <a:gridCol w="3975964">
                      <a:extLst>
                        <a:ext uri="{9D8B030D-6E8A-4147-A177-3AD203B41FA5}">
                          <a16:colId xmlns:a16="http://schemas.microsoft.com/office/drawing/2014/main" val="498377033"/>
                        </a:ext>
                      </a:extLst>
                    </a:gridCol>
                    <a:gridCol w="1699983">
                      <a:extLst>
                        <a:ext uri="{9D8B030D-6E8A-4147-A177-3AD203B41FA5}">
                          <a16:colId xmlns:a16="http://schemas.microsoft.com/office/drawing/2014/main" val="3744778616"/>
                        </a:ext>
                      </a:extLst>
                    </a:gridCol>
                    <a:gridCol w="1699983">
                      <a:extLst>
                        <a:ext uri="{9D8B030D-6E8A-4147-A177-3AD203B41FA5}">
                          <a16:colId xmlns:a16="http://schemas.microsoft.com/office/drawing/2014/main" val="275125406"/>
                        </a:ext>
                      </a:extLst>
                    </a:gridCol>
                  </a:tblGrid>
                  <a:tr h="599947">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7220">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a:txBody>
                        <a:bodyPr/>
                        <a:lstStyle/>
                        <a:p>
                          <a:endParaRPr lang="ja-JP"/>
                        </a:p>
                      </a:txBody>
                      <a:tcPr marL="68580" marR="68580" marT="34290" marB="34290" anchor="ctr">
                        <a:blipFill>
                          <a:blip r:embed="rId3"/>
                          <a:stretch>
                            <a:fillRect l="-153" t="-179825" r="-86217" b="-311404"/>
                          </a:stretch>
                        </a:blipFill>
                      </a:tcPr>
                    </a:tc>
                    <a:tc>
                      <a:txBody>
                        <a:bodyPr/>
                        <a:lstStyle/>
                        <a:p>
                          <a:pPr algn="ctr"/>
                          <a:r>
                            <a:rPr kumimoji="1" lang="en-US" altLang="ja-JP" sz="2800" b="1" u="none" dirty="0">
                              <a:solidFill>
                                <a:srgbClr val="F4B54B"/>
                              </a:solidFill>
                            </a:rPr>
                            <a:t>0.9687</a:t>
                          </a:r>
                          <a:endParaRPr kumimoji="1" lang="ja-JP" altLang="en-US" sz="2800" b="1" u="none" dirty="0">
                            <a:solidFill>
                              <a:srgbClr val="F4B54B"/>
                            </a:solidFill>
                          </a:endParaRPr>
                        </a:p>
                      </a:txBody>
                      <a:tcPr marL="68580" marR="68580" marT="34290" marB="34290" anchor="ctr"/>
                    </a:tc>
                    <a:tc>
                      <a:txBody>
                        <a:bodyPr/>
                        <a:lstStyle/>
                        <a:p>
                          <a:pPr algn="ctr"/>
                          <a:r>
                            <a:rPr kumimoji="1" lang="en-US" altLang="ja-JP" sz="2800" b="1" u="none" dirty="0">
                              <a:solidFill>
                                <a:srgbClr val="F4B54B"/>
                              </a:solidFill>
                            </a:rPr>
                            <a:t>0.9683</a:t>
                          </a:r>
                          <a:endParaRPr kumimoji="1" lang="ja-JP" altLang="en-US" sz="2800" b="1" u="none" dirty="0">
                            <a:solidFill>
                              <a:srgbClr val="F4B54B"/>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en-US" altLang="ja-JP" sz="2400" b="1" dirty="0"/>
                            <a:t>Only </a:t>
                          </a:r>
                          <a:r>
                            <a:rPr kumimoji="1" lang="en-US" altLang="ja-JP" sz="2400" b="1" dirty="0" err="1"/>
                            <a:t>Esum</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0.773</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0.754</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787047768"/>
                      </a:ext>
                    </a:extLst>
                  </a:tr>
                  <a:tr h="693225">
                    <a:tc>
                      <a:txBody>
                        <a:bodyPr/>
                        <a:lstStyle/>
                        <a:p>
                          <a:pPr algn="ctr"/>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b="1" dirty="0">
                              <a:solidFill>
                                <a:srgbClr val="B7E7D6"/>
                              </a:solidFill>
                            </a:rPr>
                            <a:t>0.9565</a:t>
                          </a:r>
                          <a:endParaRPr kumimoji="1" lang="ja-JP" altLang="en-US" sz="2800" b="1" dirty="0">
                            <a:solidFill>
                              <a:srgbClr val="B7E7D6"/>
                            </a:solidFill>
                          </a:endParaRPr>
                        </a:p>
                      </a:txBody>
                      <a:tcPr marL="68580" marR="68580" marT="34290" marB="34290" anchor="ctr"/>
                    </a:tc>
                    <a:tc>
                      <a:txBody>
                        <a:bodyPr/>
                        <a:lstStyle/>
                        <a:p>
                          <a:pPr algn="ctr"/>
                          <a:r>
                            <a:rPr kumimoji="1" lang="en-US" altLang="ja-JP" sz="2800" b="1" dirty="0">
                              <a:solidFill>
                                <a:srgbClr val="B7E7D6"/>
                              </a:solidFill>
                            </a:rPr>
                            <a:t>0.9560</a:t>
                          </a:r>
                          <a:endParaRPr kumimoji="1" lang="ja-JP" altLang="en-US" sz="2800" b="1" dirty="0">
                            <a:solidFill>
                              <a:srgbClr val="B7E7D6"/>
                            </a:solidFill>
                          </a:endParaRPr>
                        </a:p>
                      </a:txBody>
                      <a:tcPr marL="68580" marR="68580" marT="34290" marB="34290" anchor="ctr"/>
                    </a:tc>
                    <a:extLst>
                      <a:ext uri="{0D108BD9-81ED-4DB2-BD59-A6C34878D82A}">
                        <a16:rowId xmlns:a16="http://schemas.microsoft.com/office/drawing/2014/main" val="3505142670"/>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0.1111</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D37B-E9A8-0924-D379-1D9C40F79E6D}"/>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14659D57-486F-B180-F3FC-BB2178122C1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339F3AF-B5F3-651C-5182-43F8E068B109}"/>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graphicFrame>
        <p:nvGraphicFramePr>
          <p:cNvPr id="3" name="表 2">
            <a:extLst>
              <a:ext uri="{FF2B5EF4-FFF2-40B4-BE49-F238E27FC236}">
                <a16:creationId xmlns:a16="http://schemas.microsoft.com/office/drawing/2014/main" id="{13B9FFCF-88A6-9B63-3159-CA9336DD9698}"/>
              </a:ext>
            </a:extLst>
          </p:cNvPr>
          <p:cNvGraphicFramePr>
            <a:graphicFrameLocks noGrp="1"/>
          </p:cNvGraphicFramePr>
          <p:nvPr/>
        </p:nvGraphicFramePr>
        <p:xfrm>
          <a:off x="740743" y="1426808"/>
          <a:ext cx="4719225" cy="399006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tblGrid>
              <a:tr h="599947">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 </a:t>
                      </a:r>
                      <a:r>
                        <a:rPr kumimoji="1" lang="en-US" altLang="ja-JP" sz="1800" b="1" dirty="0">
                          <a:solidFill>
                            <a:schemeClr val="tx1"/>
                          </a:solidFill>
                        </a:rPr>
                        <a:t>(macro)</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a:txBody>
                    <a:bodyPr/>
                    <a:lstStyle/>
                    <a:p>
                      <a:pPr algn="ctr"/>
                      <a:r>
                        <a:rPr kumimoji="1" lang="ja-JP" altLang="en-US" sz="2400" b="1" dirty="0"/>
                        <a:t>提案手法</a:t>
                      </a:r>
                    </a:p>
                  </a:txBody>
                  <a:tcPr marL="68580" marR="68580" marT="34290" marB="34290" anchor="ctr"/>
                </a:tc>
                <a:tc>
                  <a:txBody>
                    <a:bodyPr/>
                    <a:lstStyle/>
                    <a:p>
                      <a:pPr algn="ctr"/>
                      <a:r>
                        <a:rPr kumimoji="1" lang="en-US" altLang="ja-JP" sz="2800" b="1" u="none" dirty="0">
                          <a:solidFill>
                            <a:schemeClr val="tx1"/>
                          </a:solidFill>
                        </a:rPr>
                        <a:t>0.771</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0.752</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en-US" altLang="ja-JP" sz="2400" b="1" dirty="0"/>
                        <a:t>VGG16-BN</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0.773</a:t>
                      </a:r>
                      <a:endParaRPr kumimoji="1" lang="ja-JP" altLang="en-US" sz="2800" b="1" u="none" dirty="0">
                        <a:solidFill>
                          <a:srgbClr val="F4B54B"/>
                        </a:solidFill>
                      </a:endParaRPr>
                    </a:p>
                  </a:txBody>
                  <a:tcPr marL="68580" marR="68580" marT="34290" marB="34290" anchor="ctr"/>
                </a:tc>
                <a:tc>
                  <a:txBody>
                    <a:bodyPr/>
                    <a:lstStyle/>
                    <a:p>
                      <a:pPr algn="ctr"/>
                      <a:r>
                        <a:rPr kumimoji="1" lang="en-US" altLang="ja-JP" sz="2800" b="1" u="none" dirty="0">
                          <a:solidFill>
                            <a:srgbClr val="F4B54B"/>
                          </a:solidFill>
                        </a:rPr>
                        <a:t>0.754</a:t>
                      </a:r>
                      <a:endParaRPr kumimoji="1" lang="ja-JP" altLang="en-US" sz="2800" b="1" u="none" dirty="0">
                        <a:solidFill>
                          <a:srgbClr val="F4B54B"/>
                        </a:solidFill>
                      </a:endParaRPr>
                    </a:p>
                  </a:txBody>
                  <a:tcPr marL="68580" marR="68580" marT="34290" marB="34290" anchor="ctr"/>
                </a:tc>
                <a:extLst>
                  <a:ext uri="{0D108BD9-81ED-4DB2-BD59-A6C34878D82A}">
                    <a16:rowId xmlns:a16="http://schemas.microsoft.com/office/drawing/2014/main" val="787047768"/>
                  </a:ext>
                </a:extLst>
              </a:tr>
              <a:tr h="693225">
                <a:tc>
                  <a:txBody>
                    <a:bodyPr/>
                    <a:lstStyle/>
                    <a:p>
                      <a:pPr algn="ctr"/>
                      <a:r>
                        <a:rPr kumimoji="1" lang="en-US" altLang="ja-JP" sz="2400" b="1" dirty="0"/>
                        <a:t>ResNet34</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a:txBody>
                  <a:tcPr marL="68580" marR="68580" marT="34290" marB="34290" anchor="ctr"/>
                </a:tc>
                <a:tc>
                  <a:txBody>
                    <a:bodyPr/>
                    <a:lstStyle/>
                    <a:p>
                      <a:pPr algn="ctr"/>
                      <a:r>
                        <a:rPr kumimoji="1" lang="en-US" altLang="ja-JP" sz="2800" b="1" dirty="0">
                          <a:solidFill>
                            <a:srgbClr val="B7E7D6"/>
                          </a:solidFill>
                        </a:rPr>
                        <a:t>0.741</a:t>
                      </a:r>
                      <a:endParaRPr kumimoji="1" lang="ja-JP" altLang="en-US" sz="2800" b="1" dirty="0">
                        <a:solidFill>
                          <a:srgbClr val="B7E7D6"/>
                        </a:solidFill>
                      </a:endParaRPr>
                    </a:p>
                  </a:txBody>
                  <a:tcPr marL="68580" marR="68580" marT="34290" marB="34290" anchor="ctr"/>
                </a:tc>
                <a:tc>
                  <a:txBody>
                    <a:bodyPr/>
                    <a:lstStyle/>
                    <a:p>
                      <a:pPr algn="ctr"/>
                      <a:r>
                        <a:rPr kumimoji="1" lang="en-US" altLang="ja-JP" sz="2800" b="1" dirty="0">
                          <a:solidFill>
                            <a:srgbClr val="B7E7D6"/>
                          </a:solidFill>
                        </a:rPr>
                        <a:t>0.724</a:t>
                      </a:r>
                      <a:endParaRPr kumimoji="1" lang="ja-JP" altLang="en-US" sz="2800" b="1" dirty="0">
                        <a:solidFill>
                          <a:srgbClr val="B7E7D6"/>
                        </a:solidFill>
                      </a:endParaRPr>
                    </a:p>
                  </a:txBody>
                  <a:tcPr marL="68580" marR="68580" marT="34290" marB="34290" anchor="ctr"/>
                </a:tc>
                <a:extLst>
                  <a:ext uri="{0D108BD9-81ED-4DB2-BD59-A6C34878D82A}">
                    <a16:rowId xmlns:a16="http://schemas.microsoft.com/office/drawing/2014/main" val="3505142670"/>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0.200</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pic>
        <p:nvPicPr>
          <p:cNvPr id="2" name="図 1" descr="グラフ, 折れ線グラフ&#10;&#10;自動的に生成された説明">
            <a:extLst>
              <a:ext uri="{FF2B5EF4-FFF2-40B4-BE49-F238E27FC236}">
                <a16:creationId xmlns:a16="http://schemas.microsoft.com/office/drawing/2014/main" id="{D0938541-0231-8651-90AF-A605A06F2033}"/>
              </a:ext>
            </a:extLst>
          </p:cNvPr>
          <p:cNvPicPr>
            <a:picLocks noChangeAspect="1"/>
          </p:cNvPicPr>
          <p:nvPr/>
        </p:nvPicPr>
        <p:blipFill rotWithShape="1">
          <a:blip r:embed="rId3"/>
          <a:srcRect l="6188" t="11499" r="9106" b="6760"/>
          <a:stretch/>
        </p:blipFill>
        <p:spPr>
          <a:xfrm>
            <a:off x="1663386" y="1060769"/>
            <a:ext cx="6838357" cy="3887284"/>
          </a:xfrm>
          <a:prstGeom prst="rect">
            <a:avLst/>
          </a:prstGeom>
        </p:spPr>
      </p:pic>
      <p:pic>
        <p:nvPicPr>
          <p:cNvPr id="4" name="図 3" descr="グラフ, 折れ線グラフ&#10;&#10;自動的に生成された説明">
            <a:extLst>
              <a:ext uri="{FF2B5EF4-FFF2-40B4-BE49-F238E27FC236}">
                <a16:creationId xmlns:a16="http://schemas.microsoft.com/office/drawing/2014/main" id="{12E8FEE9-CC73-142B-2A69-33CC215E689F}"/>
              </a:ext>
            </a:extLst>
          </p:cNvPr>
          <p:cNvPicPr>
            <a:picLocks noChangeAspect="1"/>
          </p:cNvPicPr>
          <p:nvPr/>
        </p:nvPicPr>
        <p:blipFill rotWithShape="1">
          <a:blip r:embed="rId4"/>
          <a:srcRect l="5307" t="11698" r="9282" b="6760"/>
          <a:stretch/>
        </p:blipFill>
        <p:spPr>
          <a:xfrm>
            <a:off x="2934939" y="3243558"/>
            <a:ext cx="6895343" cy="3877813"/>
          </a:xfrm>
          <a:prstGeom prst="rect">
            <a:avLst/>
          </a:prstGeom>
        </p:spPr>
      </p:pic>
      <p:pic>
        <p:nvPicPr>
          <p:cNvPr id="5" name="図 4" descr="グラフ, ヒストグラム&#10;&#10;自動的に生成された説明">
            <a:extLst>
              <a:ext uri="{FF2B5EF4-FFF2-40B4-BE49-F238E27FC236}">
                <a16:creationId xmlns:a16="http://schemas.microsoft.com/office/drawing/2014/main" id="{A48DEBEE-358A-39EC-CCA2-6607F0F3FAB6}"/>
              </a:ext>
            </a:extLst>
          </p:cNvPr>
          <p:cNvPicPr>
            <a:picLocks noChangeAspect="1"/>
          </p:cNvPicPr>
          <p:nvPr/>
        </p:nvPicPr>
        <p:blipFill rotWithShape="1">
          <a:blip r:embed="rId5"/>
          <a:srcRect l="15327" t="24575" r="18505" b="6192"/>
          <a:stretch/>
        </p:blipFill>
        <p:spPr>
          <a:xfrm>
            <a:off x="-219811" y="1792847"/>
            <a:ext cx="7364149" cy="4623190"/>
          </a:xfrm>
          <a:prstGeom prst="rect">
            <a:avLst/>
          </a:prstGeom>
          <a:ln>
            <a:noFill/>
          </a:ln>
        </p:spPr>
      </p:pic>
    </p:spTree>
    <p:extLst>
      <p:ext uri="{BB962C8B-B14F-4D97-AF65-F5344CB8AC3E}">
        <p14:creationId xmlns:p14="http://schemas.microsoft.com/office/powerpoint/2010/main" val="3550269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a:t>
            </a:r>
            <a:r>
              <a:rPr lang="ja-JP" altLang="en-US" sz="3200" dirty="0">
                <a:solidFill>
                  <a:schemeClr val="tx1">
                    <a:lumMod val="95000"/>
                  </a:schemeClr>
                </a:solidFill>
              </a:rPr>
              <a:t>推定</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755721496"/>
              </p:ext>
            </p:extLst>
          </p:nvPr>
        </p:nvGraphicFramePr>
        <p:xfrm>
          <a:off x="2211197" y="1281218"/>
          <a:ext cx="4719225" cy="4683292"/>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tblGrid>
              <a:tr h="599947">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 </a:t>
                      </a:r>
                      <a:r>
                        <a:rPr kumimoji="1" lang="en-US" altLang="ja-JP" sz="1800" b="1" dirty="0">
                          <a:solidFill>
                            <a:schemeClr val="tx1"/>
                          </a:solidFill>
                        </a:rPr>
                        <a:t>(macro)</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a:txBody>
                    <a:bodyPr/>
                    <a:lstStyle/>
                    <a:p>
                      <a:pPr algn="ctr"/>
                      <a:r>
                        <a:rPr kumimoji="1" lang="en-US" altLang="ja-JP" sz="2400" b="1" dirty="0"/>
                        <a:t>VGG16-BN</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0.771</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0.752</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en-US" altLang="ja-JP" sz="2400" b="1" dirty="0"/>
                        <a:t>VGG16-BN</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0.773</a:t>
                      </a:r>
                      <a:endParaRPr kumimoji="1" lang="ja-JP" altLang="en-US" sz="2800" b="1" u="none" dirty="0">
                        <a:solidFill>
                          <a:srgbClr val="F4B54B"/>
                        </a:solidFill>
                      </a:endParaRPr>
                    </a:p>
                  </a:txBody>
                  <a:tcPr marL="68580" marR="68580" marT="34290" marB="34290" anchor="ctr"/>
                </a:tc>
                <a:tc>
                  <a:txBody>
                    <a:bodyPr/>
                    <a:lstStyle/>
                    <a:p>
                      <a:pPr algn="ctr"/>
                      <a:r>
                        <a:rPr kumimoji="1" lang="en-US" altLang="ja-JP" sz="2800" b="1" u="none" dirty="0">
                          <a:solidFill>
                            <a:srgbClr val="F4B54B"/>
                          </a:solidFill>
                        </a:rPr>
                        <a:t>0.754</a:t>
                      </a:r>
                      <a:endParaRPr kumimoji="1" lang="ja-JP" altLang="en-US" sz="2800" b="1" u="none" dirty="0">
                        <a:solidFill>
                          <a:srgbClr val="F4B54B"/>
                        </a:solidFill>
                      </a:endParaRPr>
                    </a:p>
                  </a:txBody>
                  <a:tcPr marL="68580" marR="68580" marT="34290" marB="34290" anchor="ctr"/>
                </a:tc>
                <a:extLst>
                  <a:ext uri="{0D108BD9-81ED-4DB2-BD59-A6C34878D82A}">
                    <a16:rowId xmlns:a16="http://schemas.microsoft.com/office/drawing/2014/main" val="787047768"/>
                  </a:ext>
                </a:extLst>
              </a:tr>
              <a:tr h="693225">
                <a:tc>
                  <a:txBody>
                    <a:bodyPr/>
                    <a:lstStyle/>
                    <a:p>
                      <a:pPr algn="ctr"/>
                      <a:r>
                        <a:rPr kumimoji="1" lang="en-US" altLang="ja-JP" sz="2400" b="1" dirty="0"/>
                        <a:t>ResNet34</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0.756</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0.740</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226583001"/>
                  </a:ext>
                </a:extLst>
              </a:tr>
              <a:tr h="693225">
                <a:tc>
                  <a:txBody>
                    <a:bodyPr/>
                    <a:lstStyle/>
                    <a:p>
                      <a:pPr algn="ctr"/>
                      <a:r>
                        <a:rPr kumimoji="1" lang="en-US" altLang="ja-JP" sz="2400" b="1" dirty="0"/>
                        <a:t>ResNet34</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a:txBody>
                  <a:tcPr marL="68580" marR="68580" marT="34290" marB="34290" anchor="ctr"/>
                </a:tc>
                <a:tc>
                  <a:txBody>
                    <a:bodyPr/>
                    <a:lstStyle/>
                    <a:p>
                      <a:pPr algn="ctr"/>
                      <a:r>
                        <a:rPr kumimoji="1" lang="en-US" altLang="ja-JP" sz="2800" b="1" dirty="0">
                          <a:solidFill>
                            <a:srgbClr val="B7E7D6"/>
                          </a:solidFill>
                        </a:rPr>
                        <a:t>0.741</a:t>
                      </a:r>
                      <a:endParaRPr kumimoji="1" lang="ja-JP" altLang="en-US" sz="2800" b="1" dirty="0">
                        <a:solidFill>
                          <a:srgbClr val="B7E7D6"/>
                        </a:solidFill>
                      </a:endParaRPr>
                    </a:p>
                  </a:txBody>
                  <a:tcPr marL="68580" marR="68580" marT="34290" marB="34290" anchor="ctr"/>
                </a:tc>
                <a:tc>
                  <a:txBody>
                    <a:bodyPr/>
                    <a:lstStyle/>
                    <a:p>
                      <a:pPr algn="ctr"/>
                      <a:r>
                        <a:rPr kumimoji="1" lang="en-US" altLang="ja-JP" sz="2800" b="1" dirty="0">
                          <a:solidFill>
                            <a:srgbClr val="B7E7D6"/>
                          </a:solidFill>
                        </a:rPr>
                        <a:t>0.724</a:t>
                      </a:r>
                      <a:endParaRPr kumimoji="1" lang="ja-JP" altLang="en-US" sz="2800" b="1" dirty="0">
                        <a:solidFill>
                          <a:srgbClr val="B7E7D6"/>
                        </a:solidFill>
                      </a:endParaRPr>
                    </a:p>
                  </a:txBody>
                  <a:tcPr marL="68580" marR="68580" marT="34290" marB="34290" anchor="ctr"/>
                </a:tc>
                <a:extLst>
                  <a:ext uri="{0D108BD9-81ED-4DB2-BD59-A6C34878D82A}">
                    <a16:rowId xmlns:a16="http://schemas.microsoft.com/office/drawing/2014/main" val="3505142670"/>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0.200</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144183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a:t>
            </a:r>
            <a:r>
              <a:rPr lang="ja-JP" altLang="en-US" sz="3200" dirty="0">
                <a:solidFill>
                  <a:schemeClr val="tx1">
                    <a:lumMod val="95000"/>
                  </a:schemeClr>
                </a:solidFill>
              </a:rPr>
              <a:t>推定</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pic>
        <p:nvPicPr>
          <p:cNvPr id="10" name="図 9" descr="グラフ&#10;&#10;自動的に生成された説明">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785" y="1307388"/>
            <a:ext cx="3182418" cy="2121612"/>
          </a:xfrm>
          <a:prstGeom prst="rect">
            <a:avLst/>
          </a:prstGeom>
        </p:spPr>
      </p:pic>
      <p:pic>
        <p:nvPicPr>
          <p:cNvPr id="12" name="図 11" descr="グラフ&#10;&#10;自動的に生成された説明">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3129" y="1307388"/>
            <a:ext cx="3182418" cy="2121612"/>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57785" y="3721395"/>
            <a:ext cx="3182418"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717597"/>
            <a:ext cx="3193812" cy="2129207"/>
          </a:xfrm>
          <a:prstGeom prst="rect">
            <a:avLst/>
          </a:prstGeom>
        </p:spPr>
      </p:pic>
      <p:cxnSp>
        <p:nvCxnSpPr>
          <p:cNvPr id="18" name="直線コネクタ 17">
            <a:extLst>
              <a:ext uri="{FF2B5EF4-FFF2-40B4-BE49-F238E27FC236}">
                <a16:creationId xmlns:a16="http://schemas.microsoft.com/office/drawing/2014/main" id="{B407044E-C981-43FD-910B-8A2E59899C78}"/>
              </a:ext>
            </a:extLst>
          </p:cNvPr>
          <p:cNvCxnSpPr/>
          <p:nvPr/>
        </p:nvCxnSpPr>
        <p:spPr>
          <a:xfrm>
            <a:off x="1743740" y="3585769"/>
            <a:ext cx="7230139"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9" name="テキスト ボックス 18">
            <a:extLst>
              <a:ext uri="{FF2B5EF4-FFF2-40B4-BE49-F238E27FC236}">
                <a16:creationId xmlns:a16="http://schemas.microsoft.com/office/drawing/2014/main" id="{65A55C73-BEB7-4AFB-B2A3-B36FB43F458A}"/>
              </a:ext>
            </a:extLst>
          </p:cNvPr>
          <p:cNvSpPr txBox="1"/>
          <p:nvPr/>
        </p:nvSpPr>
        <p:spPr>
          <a:xfrm>
            <a:off x="257289" y="1307388"/>
            <a:ext cx="1900496" cy="523220"/>
          </a:xfrm>
          <a:prstGeom prst="rect">
            <a:avLst/>
          </a:prstGeom>
          <a:noFill/>
        </p:spPr>
        <p:txBody>
          <a:bodyPr wrap="square" rtlCol="0">
            <a:spAutoFit/>
          </a:bodyPr>
          <a:lstStyle/>
          <a:p>
            <a:r>
              <a:rPr kumimoji="1" lang="en-US" altLang="ja-JP" sz="2800" dirty="0"/>
              <a:t>ResNet34</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217788" cy="707886"/>
          </a:xfrm>
          <a:prstGeom prst="rect">
            <a:avLst/>
          </a:prstGeom>
          <a:noFill/>
        </p:spPr>
        <p:txBody>
          <a:bodyPr wrap="square" rtlCol="0">
            <a:spAutoFit/>
          </a:bodyPr>
          <a:lstStyle/>
          <a:p>
            <a:pPr algn="ctr"/>
            <a:r>
              <a:rPr kumimoji="1" lang="en-US" altLang="ja-JP" sz="2800" dirty="0"/>
              <a:t>ResNet34</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21" name="グループ化 20">
            <a:extLst>
              <a:ext uri="{FF2B5EF4-FFF2-40B4-BE49-F238E27FC236}">
                <a16:creationId xmlns:a16="http://schemas.microsoft.com/office/drawing/2014/main" id="{CE10A64A-D470-4561-A999-95E423C62280}"/>
              </a:ext>
            </a:extLst>
          </p:cNvPr>
          <p:cNvGrpSpPr/>
          <p:nvPr/>
        </p:nvGrpSpPr>
        <p:grpSpPr>
          <a:xfrm>
            <a:off x="-49813" y="4843112"/>
            <a:ext cx="1718483" cy="1223351"/>
            <a:chOff x="4498428" y="5197324"/>
            <a:chExt cx="1718483" cy="1223351"/>
          </a:xfrm>
        </p:grpSpPr>
        <p:cxnSp>
          <p:nvCxnSpPr>
            <p:cNvPr id="22" name="直線矢印コネクタ 21">
              <a:extLst>
                <a:ext uri="{FF2B5EF4-FFF2-40B4-BE49-F238E27FC236}">
                  <a16:creationId xmlns:a16="http://schemas.microsoft.com/office/drawing/2014/main" id="{B72121B4-1B49-4D25-BA8D-32A0027D5C2B}"/>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3" name="グループ化 22">
              <a:extLst>
                <a:ext uri="{FF2B5EF4-FFF2-40B4-BE49-F238E27FC236}">
                  <a16:creationId xmlns:a16="http://schemas.microsoft.com/office/drawing/2014/main" id="{1EA204C5-CCD4-4A6E-92B2-B678E3017EAC}"/>
                </a:ext>
              </a:extLst>
            </p:cNvPr>
            <p:cNvGrpSpPr/>
            <p:nvPr/>
          </p:nvGrpSpPr>
          <p:grpSpPr>
            <a:xfrm>
              <a:off x="4498428" y="5373613"/>
              <a:ext cx="1718483" cy="1047062"/>
              <a:chOff x="4498428" y="5373613"/>
              <a:chExt cx="1718483" cy="1047062"/>
            </a:xfrm>
          </p:grpSpPr>
          <p:cxnSp>
            <p:nvCxnSpPr>
              <p:cNvPr id="24" name="直線矢印コネクタ 23">
                <a:extLst>
                  <a:ext uri="{FF2B5EF4-FFF2-40B4-BE49-F238E27FC236}">
                    <a16:creationId xmlns:a16="http://schemas.microsoft.com/office/drawing/2014/main" id="{1B4300F5-7761-4E95-B114-D4CC45923457}"/>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5" name="テキスト ボックス 24">
                <a:extLst>
                  <a:ext uri="{FF2B5EF4-FFF2-40B4-BE49-F238E27FC236}">
                    <a16:creationId xmlns:a16="http://schemas.microsoft.com/office/drawing/2014/main" id="{8F6185E1-A6DD-473F-96A3-C2DB159E7A60}"/>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26" name="テキスト ボックス 25">
                <a:extLst>
                  <a:ext uri="{FF2B5EF4-FFF2-40B4-BE49-F238E27FC236}">
                    <a16:creationId xmlns:a16="http://schemas.microsoft.com/office/drawing/2014/main" id="{D36E83C4-758A-489E-A2B6-A674F81D1C37}"/>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grpSp>
        <p:nvGrpSpPr>
          <p:cNvPr id="27" name="グループ化 26">
            <a:extLst>
              <a:ext uri="{FF2B5EF4-FFF2-40B4-BE49-F238E27FC236}">
                <a16:creationId xmlns:a16="http://schemas.microsoft.com/office/drawing/2014/main" id="{2625A4E0-9762-48E6-AE92-D93D534D4D06}"/>
              </a:ext>
            </a:extLst>
          </p:cNvPr>
          <p:cNvGrpSpPr/>
          <p:nvPr/>
        </p:nvGrpSpPr>
        <p:grpSpPr>
          <a:xfrm>
            <a:off x="-45927" y="2236123"/>
            <a:ext cx="1718483" cy="1223351"/>
            <a:chOff x="4498428" y="5197324"/>
            <a:chExt cx="1718483" cy="1223351"/>
          </a:xfrm>
        </p:grpSpPr>
        <p:cxnSp>
          <p:nvCxnSpPr>
            <p:cNvPr id="28" name="直線矢印コネクタ 27">
              <a:extLst>
                <a:ext uri="{FF2B5EF4-FFF2-40B4-BE49-F238E27FC236}">
                  <a16:creationId xmlns:a16="http://schemas.microsoft.com/office/drawing/2014/main" id="{78F1BE7D-E475-479A-B0C3-F06B7128CE15}"/>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9" name="グループ化 28">
              <a:extLst>
                <a:ext uri="{FF2B5EF4-FFF2-40B4-BE49-F238E27FC236}">
                  <a16:creationId xmlns:a16="http://schemas.microsoft.com/office/drawing/2014/main" id="{5FE130C7-C6CC-468E-8528-3E641211A00E}"/>
                </a:ext>
              </a:extLst>
            </p:cNvPr>
            <p:cNvGrpSpPr/>
            <p:nvPr/>
          </p:nvGrpSpPr>
          <p:grpSpPr>
            <a:xfrm>
              <a:off x="4498428" y="5373613"/>
              <a:ext cx="1718483" cy="1047062"/>
              <a:chOff x="4498428" y="5373613"/>
              <a:chExt cx="1718483" cy="1047062"/>
            </a:xfrm>
          </p:grpSpPr>
          <p:cxnSp>
            <p:nvCxnSpPr>
              <p:cNvPr id="30" name="直線矢印コネクタ 29">
                <a:extLst>
                  <a:ext uri="{FF2B5EF4-FFF2-40B4-BE49-F238E27FC236}">
                    <a16:creationId xmlns:a16="http://schemas.microsoft.com/office/drawing/2014/main" id="{0E7F6962-5A39-4EDE-8DE2-3BFD6C52A2A7}"/>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1" name="テキスト ボックス 30">
                <a:extLst>
                  <a:ext uri="{FF2B5EF4-FFF2-40B4-BE49-F238E27FC236}">
                    <a16:creationId xmlns:a16="http://schemas.microsoft.com/office/drawing/2014/main" id="{3F80958B-7453-4EBA-B1D0-17EAE9D8C80E}"/>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32" name="テキスト ボックス 31">
                <a:extLst>
                  <a:ext uri="{FF2B5EF4-FFF2-40B4-BE49-F238E27FC236}">
                    <a16:creationId xmlns:a16="http://schemas.microsoft.com/office/drawing/2014/main" id="{07224B9F-72E1-41E2-B9E9-722408209CD6}"/>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spTree>
    <p:extLst>
      <p:ext uri="{BB962C8B-B14F-4D97-AF65-F5344CB8AC3E}">
        <p14:creationId xmlns:p14="http://schemas.microsoft.com/office/powerpoint/2010/main" val="310689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a:t>
            </a:r>
            <a:r>
              <a:rPr lang="ja-JP" altLang="en-US" sz="3200" dirty="0">
                <a:solidFill>
                  <a:schemeClr val="tx1">
                    <a:lumMod val="95000"/>
                  </a:schemeClr>
                </a:solidFill>
              </a:rPr>
              <a:t>推定</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pic>
        <p:nvPicPr>
          <p:cNvPr id="10" name="図 9">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57785" y="1307388"/>
            <a:ext cx="3182418" cy="2121611"/>
          </a:xfrm>
          <a:prstGeom prst="rect">
            <a:avLst/>
          </a:prstGeom>
        </p:spPr>
      </p:pic>
      <p:pic>
        <p:nvPicPr>
          <p:cNvPr id="12" name="図 11">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53129" y="1307388"/>
            <a:ext cx="3182418" cy="2121611"/>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57785" y="3721395"/>
            <a:ext cx="3182418"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717597"/>
            <a:ext cx="3193812" cy="2129207"/>
          </a:xfrm>
          <a:prstGeom prst="rect">
            <a:avLst/>
          </a:prstGeom>
        </p:spPr>
      </p:pic>
      <p:cxnSp>
        <p:nvCxnSpPr>
          <p:cNvPr id="18" name="直線コネクタ 17">
            <a:extLst>
              <a:ext uri="{FF2B5EF4-FFF2-40B4-BE49-F238E27FC236}">
                <a16:creationId xmlns:a16="http://schemas.microsoft.com/office/drawing/2014/main" id="{B407044E-C981-43FD-910B-8A2E59899C78}"/>
              </a:ext>
            </a:extLst>
          </p:cNvPr>
          <p:cNvCxnSpPr/>
          <p:nvPr/>
        </p:nvCxnSpPr>
        <p:spPr>
          <a:xfrm>
            <a:off x="1743740" y="3585769"/>
            <a:ext cx="7230139"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9" name="テキスト ボックス 18">
            <a:extLst>
              <a:ext uri="{FF2B5EF4-FFF2-40B4-BE49-F238E27FC236}">
                <a16:creationId xmlns:a16="http://schemas.microsoft.com/office/drawing/2014/main" id="{65A55C73-BEB7-4AFB-B2A3-B36FB43F458A}"/>
              </a:ext>
            </a:extLst>
          </p:cNvPr>
          <p:cNvSpPr txBox="1"/>
          <p:nvPr/>
        </p:nvSpPr>
        <p:spPr>
          <a:xfrm>
            <a:off x="0" y="1307388"/>
            <a:ext cx="2157785" cy="523220"/>
          </a:xfrm>
          <a:prstGeom prst="rect">
            <a:avLst/>
          </a:prstGeom>
          <a:noFill/>
        </p:spPr>
        <p:txBody>
          <a:bodyPr wrap="square" rtlCol="0">
            <a:spAutoFit/>
          </a:bodyPr>
          <a:lstStyle/>
          <a:p>
            <a:pPr algn="ctr"/>
            <a:r>
              <a:rPr kumimoji="1" lang="en-US" altLang="ja-JP" sz="2800" dirty="0"/>
              <a:t>VGG16-BN</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157782" cy="707886"/>
          </a:xfrm>
          <a:prstGeom prst="rect">
            <a:avLst/>
          </a:prstGeom>
          <a:noFill/>
        </p:spPr>
        <p:txBody>
          <a:bodyPr wrap="square" rtlCol="0">
            <a:spAutoFit/>
          </a:bodyPr>
          <a:lstStyle/>
          <a:p>
            <a:pPr algn="ctr"/>
            <a:r>
              <a:rPr kumimoji="1" lang="en-US" altLang="ja-JP" sz="2800" dirty="0"/>
              <a:t>VGG16-BN</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29" name="グループ化 28">
            <a:extLst>
              <a:ext uri="{FF2B5EF4-FFF2-40B4-BE49-F238E27FC236}">
                <a16:creationId xmlns:a16="http://schemas.microsoft.com/office/drawing/2014/main" id="{A08F7ADD-E1D7-45AD-BE76-1D7A6C947309}"/>
              </a:ext>
            </a:extLst>
          </p:cNvPr>
          <p:cNvGrpSpPr/>
          <p:nvPr/>
        </p:nvGrpSpPr>
        <p:grpSpPr>
          <a:xfrm>
            <a:off x="-49813" y="4843112"/>
            <a:ext cx="1718483" cy="1223351"/>
            <a:chOff x="4498428" y="5197324"/>
            <a:chExt cx="1718483" cy="1223351"/>
          </a:xfrm>
        </p:grpSpPr>
        <p:cxnSp>
          <p:nvCxnSpPr>
            <p:cNvPr id="30" name="直線矢印コネクタ 29">
              <a:extLst>
                <a:ext uri="{FF2B5EF4-FFF2-40B4-BE49-F238E27FC236}">
                  <a16:creationId xmlns:a16="http://schemas.microsoft.com/office/drawing/2014/main" id="{7648080C-5B01-402B-BCD3-F0B98E204743}"/>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31" name="グループ化 30">
              <a:extLst>
                <a:ext uri="{FF2B5EF4-FFF2-40B4-BE49-F238E27FC236}">
                  <a16:creationId xmlns:a16="http://schemas.microsoft.com/office/drawing/2014/main" id="{C6813EF1-2333-48BB-9E72-55C10D9E7E94}"/>
                </a:ext>
              </a:extLst>
            </p:cNvPr>
            <p:cNvGrpSpPr/>
            <p:nvPr/>
          </p:nvGrpSpPr>
          <p:grpSpPr>
            <a:xfrm>
              <a:off x="4498428" y="5373613"/>
              <a:ext cx="1718483" cy="1047062"/>
              <a:chOff x="4498428" y="5373613"/>
              <a:chExt cx="1718483" cy="1047062"/>
            </a:xfrm>
          </p:grpSpPr>
          <p:cxnSp>
            <p:nvCxnSpPr>
              <p:cNvPr id="32" name="直線矢印コネクタ 31">
                <a:extLst>
                  <a:ext uri="{FF2B5EF4-FFF2-40B4-BE49-F238E27FC236}">
                    <a16:creationId xmlns:a16="http://schemas.microsoft.com/office/drawing/2014/main" id="{75BAAFAB-A3F5-4B36-AB2F-C57B7A4E3647}"/>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3" name="テキスト ボックス 32">
                <a:extLst>
                  <a:ext uri="{FF2B5EF4-FFF2-40B4-BE49-F238E27FC236}">
                    <a16:creationId xmlns:a16="http://schemas.microsoft.com/office/drawing/2014/main" id="{61079274-1390-4DF9-A3D9-1DE92B38B42B}"/>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34" name="テキスト ボックス 33">
                <a:extLst>
                  <a:ext uri="{FF2B5EF4-FFF2-40B4-BE49-F238E27FC236}">
                    <a16:creationId xmlns:a16="http://schemas.microsoft.com/office/drawing/2014/main" id="{BFC1CA2B-D69C-4B3A-B81B-F1CA67A0AD6E}"/>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grpSp>
        <p:nvGrpSpPr>
          <p:cNvPr id="35" name="グループ化 34">
            <a:extLst>
              <a:ext uri="{FF2B5EF4-FFF2-40B4-BE49-F238E27FC236}">
                <a16:creationId xmlns:a16="http://schemas.microsoft.com/office/drawing/2014/main" id="{4136A690-1848-4FBB-86CD-66BED9AB7FD8}"/>
              </a:ext>
            </a:extLst>
          </p:cNvPr>
          <p:cNvGrpSpPr/>
          <p:nvPr/>
        </p:nvGrpSpPr>
        <p:grpSpPr>
          <a:xfrm>
            <a:off x="-45927" y="2236123"/>
            <a:ext cx="1718483" cy="1223351"/>
            <a:chOff x="4498428" y="5197324"/>
            <a:chExt cx="1718483" cy="1223351"/>
          </a:xfrm>
        </p:grpSpPr>
        <p:cxnSp>
          <p:nvCxnSpPr>
            <p:cNvPr id="36" name="直線矢印コネクタ 35">
              <a:extLst>
                <a:ext uri="{FF2B5EF4-FFF2-40B4-BE49-F238E27FC236}">
                  <a16:creationId xmlns:a16="http://schemas.microsoft.com/office/drawing/2014/main" id="{10D65E8C-3490-4160-858C-6EC4612D1A58}"/>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37" name="グループ化 36">
              <a:extLst>
                <a:ext uri="{FF2B5EF4-FFF2-40B4-BE49-F238E27FC236}">
                  <a16:creationId xmlns:a16="http://schemas.microsoft.com/office/drawing/2014/main" id="{EE9D644E-C2FE-4E6D-9975-D1C7BB83C404}"/>
                </a:ext>
              </a:extLst>
            </p:cNvPr>
            <p:cNvGrpSpPr/>
            <p:nvPr/>
          </p:nvGrpSpPr>
          <p:grpSpPr>
            <a:xfrm>
              <a:off x="4498428" y="5373613"/>
              <a:ext cx="1718483" cy="1047062"/>
              <a:chOff x="4498428" y="5373613"/>
              <a:chExt cx="1718483" cy="1047062"/>
            </a:xfrm>
          </p:grpSpPr>
          <p:cxnSp>
            <p:nvCxnSpPr>
              <p:cNvPr id="38" name="直線矢印コネクタ 37">
                <a:extLst>
                  <a:ext uri="{FF2B5EF4-FFF2-40B4-BE49-F238E27FC236}">
                    <a16:creationId xmlns:a16="http://schemas.microsoft.com/office/drawing/2014/main" id="{0CBCDC0D-5CDC-4749-B309-B0201A2E9282}"/>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9" name="テキスト ボックス 38">
                <a:extLst>
                  <a:ext uri="{FF2B5EF4-FFF2-40B4-BE49-F238E27FC236}">
                    <a16:creationId xmlns:a16="http://schemas.microsoft.com/office/drawing/2014/main" id="{4E447F8D-B7EB-4225-B345-5FAD3C74B72F}"/>
                  </a:ext>
                </a:extLst>
              </p:cNvPr>
              <p:cNvSpPr txBox="1"/>
              <p:nvPr/>
            </p:nvSpPr>
            <p:spPr>
              <a:xfrm>
                <a:off x="5423338" y="6112898"/>
                <a:ext cx="793572" cy="307777"/>
              </a:xfrm>
              <a:prstGeom prst="rect">
                <a:avLst/>
              </a:prstGeom>
              <a:noFill/>
            </p:spPr>
            <p:txBody>
              <a:bodyPr wrap="square" rtlCol="0">
                <a:spAutoFit/>
              </a:bodyPr>
              <a:lstStyle/>
              <a:p>
                <a:pPr algn="ctr"/>
                <a:r>
                  <a:rPr kumimoji="1" lang="en-US" altLang="ja-JP" sz="1400" dirty="0"/>
                  <a:t>epoch</a:t>
                </a:r>
                <a:endParaRPr kumimoji="1" lang="ja-JP" altLang="en-US" sz="1400" dirty="0"/>
              </a:p>
            </p:txBody>
          </p:sp>
          <p:sp>
            <p:nvSpPr>
              <p:cNvPr id="40" name="テキスト ボックス 39">
                <a:extLst>
                  <a:ext uri="{FF2B5EF4-FFF2-40B4-BE49-F238E27FC236}">
                    <a16:creationId xmlns:a16="http://schemas.microsoft.com/office/drawing/2014/main" id="{AD16851D-DBA3-471B-A68D-707175C8C3C1}"/>
                  </a:ext>
                </a:extLst>
              </p:cNvPr>
              <p:cNvSpPr txBox="1"/>
              <p:nvPr/>
            </p:nvSpPr>
            <p:spPr>
              <a:xfrm>
                <a:off x="4498428" y="5373613"/>
                <a:ext cx="1024800" cy="523220"/>
              </a:xfrm>
              <a:prstGeom prst="rect">
                <a:avLst/>
              </a:prstGeom>
              <a:noFill/>
            </p:spPr>
            <p:txBody>
              <a:bodyPr wrap="square" rtlCol="0">
                <a:spAutoFit/>
              </a:bodyPr>
              <a:lstStyle/>
              <a:p>
                <a:pPr algn="ctr"/>
                <a:r>
                  <a:rPr kumimoji="1" lang="en-US" altLang="ja-JP" sz="1400" dirty="0"/>
                  <a:t>acc /</a:t>
                </a:r>
              </a:p>
              <a:p>
                <a:pPr algn="ctr"/>
                <a:r>
                  <a:rPr kumimoji="1" lang="en-US" altLang="ja-JP" sz="1400" dirty="0"/>
                  <a:t>loss</a:t>
                </a:r>
                <a:endParaRPr kumimoji="1" lang="ja-JP" altLang="en-US" sz="1400" dirty="0"/>
              </a:p>
            </p:txBody>
          </p:sp>
        </p:grpSp>
      </p:grpSp>
    </p:spTree>
    <p:extLst>
      <p:ext uri="{BB962C8B-B14F-4D97-AF65-F5344CB8AC3E}">
        <p14:creationId xmlns:p14="http://schemas.microsoft.com/office/powerpoint/2010/main" val="519327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457329" y="1307388"/>
            <a:ext cx="1859151" cy="523220"/>
          </a:xfrm>
          <a:prstGeom prst="rect">
            <a:avLst/>
          </a:prstGeom>
          <a:noFill/>
        </p:spPr>
        <p:txBody>
          <a:bodyPr wrap="square" rtlCol="0">
            <a:spAutoFit/>
          </a:bodyPr>
          <a:lstStyle/>
          <a:p>
            <a:pPr algn="ctr"/>
            <a:r>
              <a:rPr kumimoji="1" lang="en-US" altLang="ja-JP" sz="2800" dirty="0"/>
              <a:t>ResNet34</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ResNet34</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874197" y="2646142"/>
            <a:ext cx="3624505" cy="3105345"/>
            <a:chOff x="597472" y="2647949"/>
            <a:chExt cx="3624505"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2" y="2647949"/>
              <a:ext cx="3624505" cy="3105345"/>
              <a:chOff x="2217788" y="1377474"/>
              <a:chExt cx="4788991"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39822" y="1377474"/>
                <a:ext cx="4744919"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58925" y="2732307"/>
              <a:ext cx="831850" cy="81915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9" y="2646142"/>
            <a:ext cx="3624498" cy="3105340"/>
            <a:chOff x="4922026" y="2647954"/>
            <a:chExt cx="3624498" cy="3105340"/>
          </a:xfrm>
        </p:grpSpPr>
        <p:pic>
          <p:nvPicPr>
            <p:cNvPr id="7" name="図 6">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22026" y="2647954"/>
              <a:ext cx="3624498"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A269A7B-61D9-4A29-9BB8-E3A7ED07125A}"/>
              </a:ext>
            </a:extLst>
          </p:cNvPr>
          <p:cNvGrpSpPr/>
          <p:nvPr/>
        </p:nvGrpSpPr>
        <p:grpSpPr>
          <a:xfrm>
            <a:off x="559171" y="4959309"/>
            <a:ext cx="1135792" cy="808549"/>
            <a:chOff x="4639839" y="5197324"/>
            <a:chExt cx="1577072" cy="1122687"/>
          </a:xfrm>
        </p:grpSpPr>
        <p:cxnSp>
          <p:nvCxnSpPr>
            <p:cNvPr id="16" name="直線矢印コネクタ 15">
              <a:extLst>
                <a:ext uri="{FF2B5EF4-FFF2-40B4-BE49-F238E27FC236}">
                  <a16:creationId xmlns:a16="http://schemas.microsoft.com/office/drawing/2014/main" id="{83AA0A8A-9846-4130-A96E-42CB7BA96031}"/>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8" name="グループ化 17">
              <a:extLst>
                <a:ext uri="{FF2B5EF4-FFF2-40B4-BE49-F238E27FC236}">
                  <a16:creationId xmlns:a16="http://schemas.microsoft.com/office/drawing/2014/main" id="{24FBC10B-3280-411E-A951-8C3772EA99E0}"/>
                </a:ext>
              </a:extLst>
            </p:cNvPr>
            <p:cNvGrpSpPr/>
            <p:nvPr/>
          </p:nvGrpSpPr>
          <p:grpSpPr>
            <a:xfrm>
              <a:off x="4639839" y="5384187"/>
              <a:ext cx="1577072" cy="935824"/>
              <a:chOff x="4639839" y="5384187"/>
              <a:chExt cx="1577072" cy="935824"/>
            </a:xfrm>
          </p:grpSpPr>
          <p:cxnSp>
            <p:nvCxnSpPr>
              <p:cNvPr id="23" name="直線矢印コネクタ 22">
                <a:extLst>
                  <a:ext uri="{FF2B5EF4-FFF2-40B4-BE49-F238E27FC236}">
                    <a16:creationId xmlns:a16="http://schemas.microsoft.com/office/drawing/2014/main" id="{66C43644-0D78-464D-B77E-FB869ECCA4AB}"/>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C85153E2-B8EA-4EFE-A032-D22AF3CB7C8B}"/>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25" name="テキスト ボックス 24">
                <a:extLst>
                  <a:ext uri="{FF2B5EF4-FFF2-40B4-BE49-F238E27FC236}">
                    <a16:creationId xmlns:a16="http://schemas.microsoft.com/office/drawing/2014/main" id="{FAC30206-56D2-4E7C-A5BF-407F99B25BD5}"/>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grpSp>
        <p:nvGrpSpPr>
          <p:cNvPr id="26" name="グループ化 25">
            <a:extLst>
              <a:ext uri="{FF2B5EF4-FFF2-40B4-BE49-F238E27FC236}">
                <a16:creationId xmlns:a16="http://schemas.microsoft.com/office/drawing/2014/main" id="{76D532F1-3EED-4127-8CF9-636F8D8CD9B5}"/>
              </a:ext>
            </a:extLst>
          </p:cNvPr>
          <p:cNvGrpSpPr/>
          <p:nvPr/>
        </p:nvGrpSpPr>
        <p:grpSpPr>
          <a:xfrm>
            <a:off x="4800924" y="4959309"/>
            <a:ext cx="1135792" cy="808549"/>
            <a:chOff x="4639839" y="5197324"/>
            <a:chExt cx="1577072" cy="1122687"/>
          </a:xfrm>
        </p:grpSpPr>
        <p:cxnSp>
          <p:nvCxnSpPr>
            <p:cNvPr id="27" name="直線矢印コネクタ 26">
              <a:extLst>
                <a:ext uri="{FF2B5EF4-FFF2-40B4-BE49-F238E27FC236}">
                  <a16:creationId xmlns:a16="http://schemas.microsoft.com/office/drawing/2014/main" id="{13C17E31-0B89-48E7-8208-6A558963D9B2}"/>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8" name="グループ化 27">
              <a:extLst>
                <a:ext uri="{FF2B5EF4-FFF2-40B4-BE49-F238E27FC236}">
                  <a16:creationId xmlns:a16="http://schemas.microsoft.com/office/drawing/2014/main" id="{E7DBBF51-E506-40F4-9FD7-A01C9F0748D9}"/>
                </a:ext>
              </a:extLst>
            </p:cNvPr>
            <p:cNvGrpSpPr/>
            <p:nvPr/>
          </p:nvGrpSpPr>
          <p:grpSpPr>
            <a:xfrm>
              <a:off x="4639839" y="5384187"/>
              <a:ext cx="1577072" cy="935824"/>
              <a:chOff x="4639839" y="5384187"/>
              <a:chExt cx="1577072" cy="935824"/>
            </a:xfrm>
          </p:grpSpPr>
          <p:cxnSp>
            <p:nvCxnSpPr>
              <p:cNvPr id="29" name="直線矢印コネクタ 28">
                <a:extLst>
                  <a:ext uri="{FF2B5EF4-FFF2-40B4-BE49-F238E27FC236}">
                    <a16:creationId xmlns:a16="http://schemas.microsoft.com/office/drawing/2014/main" id="{FE9C580C-F77B-4C60-BDEF-30EDD84F2AE9}"/>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0" name="テキスト ボックス 29">
                <a:extLst>
                  <a:ext uri="{FF2B5EF4-FFF2-40B4-BE49-F238E27FC236}">
                    <a16:creationId xmlns:a16="http://schemas.microsoft.com/office/drawing/2014/main" id="{F241ABA0-B339-44EB-8D79-A664505E896A}"/>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31" name="テキスト ボックス 30">
                <a:extLst>
                  <a:ext uri="{FF2B5EF4-FFF2-40B4-BE49-F238E27FC236}">
                    <a16:creationId xmlns:a16="http://schemas.microsoft.com/office/drawing/2014/main" id="{5447FA8A-22D0-4565-BCF9-4B91CF6FA9B9}"/>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spTree>
    <p:extLst>
      <p:ext uri="{BB962C8B-B14F-4D97-AF65-F5344CB8AC3E}">
        <p14:creationId xmlns:p14="http://schemas.microsoft.com/office/powerpoint/2010/main" val="3346297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32062" y="1307388"/>
            <a:ext cx="2096911" cy="523220"/>
          </a:xfrm>
          <a:prstGeom prst="rect">
            <a:avLst/>
          </a:prstGeom>
          <a:noFill/>
        </p:spPr>
        <p:txBody>
          <a:bodyPr wrap="square" rtlCol="0">
            <a:spAutoFit/>
          </a:bodyPr>
          <a:lstStyle/>
          <a:p>
            <a:pPr algn="ctr"/>
            <a:r>
              <a:rPr kumimoji="1" lang="en-US" altLang="ja-JP" sz="2800" dirty="0"/>
              <a:t>VGG16-BN</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VGG16-BN</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874196" y="2646142"/>
            <a:ext cx="3624506" cy="3105345"/>
            <a:chOff x="597471" y="2647949"/>
            <a:chExt cx="3624506"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1" y="2647949"/>
              <a:ext cx="3624506" cy="3105345"/>
              <a:chOff x="2217787" y="1377474"/>
              <a:chExt cx="4788992"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787" y="1377474"/>
                <a:ext cx="4788991"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43050" y="2714625"/>
              <a:ext cx="847725" cy="8286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8" y="2646142"/>
            <a:ext cx="3624500" cy="3105340"/>
            <a:chOff x="4922025" y="2647954"/>
            <a:chExt cx="3624500" cy="3105340"/>
          </a:xfrm>
        </p:grpSpPr>
        <p:pic>
          <p:nvPicPr>
            <p:cNvPr id="7" name="図 6" descr="グラフ&#10;&#10;自動的に生成された説明">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025" y="2647954"/>
              <a:ext cx="3624500"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BF05EE34-759A-413D-9B06-AD4DEAC9A9C1}"/>
              </a:ext>
            </a:extLst>
          </p:cNvPr>
          <p:cNvGrpSpPr/>
          <p:nvPr/>
        </p:nvGrpSpPr>
        <p:grpSpPr>
          <a:xfrm>
            <a:off x="559171" y="4959309"/>
            <a:ext cx="1135792" cy="808549"/>
            <a:chOff x="4639839" y="5197324"/>
            <a:chExt cx="1577072" cy="1122687"/>
          </a:xfrm>
        </p:grpSpPr>
        <p:cxnSp>
          <p:nvCxnSpPr>
            <p:cNvPr id="16" name="直線矢印コネクタ 15">
              <a:extLst>
                <a:ext uri="{FF2B5EF4-FFF2-40B4-BE49-F238E27FC236}">
                  <a16:creationId xmlns:a16="http://schemas.microsoft.com/office/drawing/2014/main" id="{CFEC638E-2666-457C-8475-0D17AFFF50B4}"/>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8" name="グループ化 17">
              <a:extLst>
                <a:ext uri="{FF2B5EF4-FFF2-40B4-BE49-F238E27FC236}">
                  <a16:creationId xmlns:a16="http://schemas.microsoft.com/office/drawing/2014/main" id="{BCCDB62E-A897-4E29-8EF4-F6A7692F97FB}"/>
                </a:ext>
              </a:extLst>
            </p:cNvPr>
            <p:cNvGrpSpPr/>
            <p:nvPr/>
          </p:nvGrpSpPr>
          <p:grpSpPr>
            <a:xfrm>
              <a:off x="4639839" y="5384187"/>
              <a:ext cx="1577072" cy="935824"/>
              <a:chOff x="4639839" y="5384187"/>
              <a:chExt cx="1577072" cy="935824"/>
            </a:xfrm>
          </p:grpSpPr>
          <p:cxnSp>
            <p:nvCxnSpPr>
              <p:cNvPr id="23" name="直線矢印コネクタ 22">
                <a:extLst>
                  <a:ext uri="{FF2B5EF4-FFF2-40B4-BE49-F238E27FC236}">
                    <a16:creationId xmlns:a16="http://schemas.microsoft.com/office/drawing/2014/main" id="{2E5C29EE-2546-47B3-91F8-5B92F066A213}"/>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3C795893-1C3E-4323-A50E-FB5D26292075}"/>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25" name="テキスト ボックス 24">
                <a:extLst>
                  <a:ext uri="{FF2B5EF4-FFF2-40B4-BE49-F238E27FC236}">
                    <a16:creationId xmlns:a16="http://schemas.microsoft.com/office/drawing/2014/main" id="{22EDF76D-543E-48D6-98F8-8AE2512C8639}"/>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grpSp>
        <p:nvGrpSpPr>
          <p:cNvPr id="26" name="グループ化 25">
            <a:extLst>
              <a:ext uri="{FF2B5EF4-FFF2-40B4-BE49-F238E27FC236}">
                <a16:creationId xmlns:a16="http://schemas.microsoft.com/office/drawing/2014/main" id="{4B4FDECA-6F34-405F-B9D6-AFE54A65B74B}"/>
              </a:ext>
            </a:extLst>
          </p:cNvPr>
          <p:cNvGrpSpPr/>
          <p:nvPr/>
        </p:nvGrpSpPr>
        <p:grpSpPr>
          <a:xfrm>
            <a:off x="4796981" y="4959309"/>
            <a:ext cx="1135792" cy="808549"/>
            <a:chOff x="4639839" y="5197324"/>
            <a:chExt cx="1577072" cy="1122687"/>
          </a:xfrm>
        </p:grpSpPr>
        <p:cxnSp>
          <p:nvCxnSpPr>
            <p:cNvPr id="27" name="直線矢印コネクタ 26">
              <a:extLst>
                <a:ext uri="{FF2B5EF4-FFF2-40B4-BE49-F238E27FC236}">
                  <a16:creationId xmlns:a16="http://schemas.microsoft.com/office/drawing/2014/main" id="{F6783707-4CBE-4EAC-BE0E-B9A559F01211}"/>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8" name="グループ化 27">
              <a:extLst>
                <a:ext uri="{FF2B5EF4-FFF2-40B4-BE49-F238E27FC236}">
                  <a16:creationId xmlns:a16="http://schemas.microsoft.com/office/drawing/2014/main" id="{E26CC919-0B46-4051-85CF-8164554E6526}"/>
                </a:ext>
              </a:extLst>
            </p:cNvPr>
            <p:cNvGrpSpPr/>
            <p:nvPr/>
          </p:nvGrpSpPr>
          <p:grpSpPr>
            <a:xfrm>
              <a:off x="4639839" y="5384187"/>
              <a:ext cx="1577072" cy="935824"/>
              <a:chOff x="4639839" y="5384187"/>
              <a:chExt cx="1577072" cy="935824"/>
            </a:xfrm>
          </p:grpSpPr>
          <p:cxnSp>
            <p:nvCxnSpPr>
              <p:cNvPr id="29" name="直線矢印コネクタ 28">
                <a:extLst>
                  <a:ext uri="{FF2B5EF4-FFF2-40B4-BE49-F238E27FC236}">
                    <a16:creationId xmlns:a16="http://schemas.microsoft.com/office/drawing/2014/main" id="{2BFF38BC-CF23-4C90-8F85-D07A774ADDC4}"/>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0" name="テキスト ボックス 29">
                <a:extLst>
                  <a:ext uri="{FF2B5EF4-FFF2-40B4-BE49-F238E27FC236}">
                    <a16:creationId xmlns:a16="http://schemas.microsoft.com/office/drawing/2014/main" id="{E5FEB08E-92D5-4055-AE2B-282A699BCEEB}"/>
                  </a:ext>
                </a:extLst>
              </p:cNvPr>
              <p:cNvSpPr txBox="1"/>
              <p:nvPr/>
            </p:nvSpPr>
            <p:spPr>
              <a:xfrm>
                <a:off x="5423338" y="5892656"/>
                <a:ext cx="793572" cy="427355"/>
              </a:xfrm>
              <a:prstGeom prst="rect">
                <a:avLst/>
              </a:prstGeom>
              <a:noFill/>
            </p:spPr>
            <p:txBody>
              <a:bodyPr wrap="square" rtlCol="0">
                <a:spAutoFit/>
              </a:bodyPr>
              <a:lstStyle/>
              <a:p>
                <a:pPr algn="ctr"/>
                <a:r>
                  <a:rPr kumimoji="1" lang="ja-JP" altLang="en-US" sz="1400" dirty="0">
                    <a:solidFill>
                      <a:schemeClr val="bg1"/>
                    </a:solidFill>
                  </a:rPr>
                  <a:t>予測</a:t>
                </a:r>
              </a:p>
            </p:txBody>
          </p:sp>
          <p:sp>
            <p:nvSpPr>
              <p:cNvPr id="31" name="テキスト ボックス 30">
                <a:extLst>
                  <a:ext uri="{FF2B5EF4-FFF2-40B4-BE49-F238E27FC236}">
                    <a16:creationId xmlns:a16="http://schemas.microsoft.com/office/drawing/2014/main" id="{AE34B15D-C6C3-46F6-BF61-406FC35A5440}"/>
                  </a:ext>
                </a:extLst>
              </p:cNvPr>
              <p:cNvSpPr txBox="1"/>
              <p:nvPr/>
            </p:nvSpPr>
            <p:spPr>
              <a:xfrm>
                <a:off x="4639839" y="5384187"/>
                <a:ext cx="1024800" cy="427355"/>
              </a:xfrm>
              <a:prstGeom prst="rect">
                <a:avLst/>
              </a:prstGeom>
              <a:noFill/>
            </p:spPr>
            <p:txBody>
              <a:bodyPr wrap="square" rtlCol="0">
                <a:spAutoFit/>
              </a:bodyPr>
              <a:lstStyle/>
              <a:p>
                <a:pPr algn="ctr"/>
                <a:r>
                  <a:rPr kumimoji="1" lang="ja-JP" altLang="en-US" sz="1400" dirty="0">
                    <a:solidFill>
                      <a:schemeClr val="bg1"/>
                    </a:solidFill>
                  </a:rPr>
                  <a:t>真値</a:t>
                </a:r>
              </a:p>
            </p:txBody>
          </p:sp>
        </p:grpSp>
      </p:grpSp>
    </p:spTree>
    <p:extLst>
      <p:ext uri="{BB962C8B-B14F-4D97-AF65-F5344CB8AC3E}">
        <p14:creationId xmlns:p14="http://schemas.microsoft.com/office/powerpoint/2010/main" val="2994123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solidFill>
                  <a:schemeClr val="tx1">
                    <a:lumMod val="95000"/>
                  </a:schemeClr>
                </a:solidFill>
              </a:rPr>
              <a:t>動作特有の問題</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687662" y="1307388"/>
            <a:ext cx="1553663" cy="523220"/>
          </a:xfrm>
          <a:prstGeom prst="rect">
            <a:avLst/>
          </a:prstGeom>
          <a:noFill/>
        </p:spPr>
        <p:txBody>
          <a:bodyPr wrap="square" rtlCol="0">
            <a:spAutoFit/>
          </a:bodyPr>
          <a:lstStyle/>
          <a:p>
            <a:pPr algn="ctr"/>
            <a:r>
              <a:rPr kumimoji="1" lang="en-US" altLang="ja-JP" sz="2800" dirty="0"/>
              <a:t>drinking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33011" y="1307388"/>
            <a:ext cx="2573528" cy="523220"/>
          </a:xfrm>
          <a:prstGeom prst="rect">
            <a:avLst/>
          </a:prstGeom>
          <a:noFill/>
        </p:spPr>
        <p:txBody>
          <a:bodyPr wrap="square" rtlCol="0">
            <a:spAutoFit/>
          </a:bodyPr>
          <a:lstStyle/>
          <a:p>
            <a:pPr algn="ctr"/>
            <a:r>
              <a:rPr kumimoji="1" lang="en-US" altLang="ja-JP" sz="2800" dirty="0"/>
              <a:t>eating meal</a:t>
            </a:r>
          </a:p>
        </p:txBody>
      </p:sp>
      <p:pic>
        <p:nvPicPr>
          <p:cNvPr id="14" name="a001-0363C">
            <a:hlinkClick r:id="" action="ppaction://media"/>
            <a:extLst>
              <a:ext uri="{FF2B5EF4-FFF2-40B4-BE49-F238E27FC236}">
                <a16:creationId xmlns:a16="http://schemas.microsoft.com/office/drawing/2014/main" id="{6EE336D2-730A-4673-93F4-08BAA9632CE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56061" y="2463500"/>
            <a:ext cx="3432888" cy="1931000"/>
          </a:xfrm>
          <a:prstGeom prst="rect">
            <a:avLst/>
          </a:prstGeom>
        </p:spPr>
      </p:pic>
      <p:pic>
        <p:nvPicPr>
          <p:cNvPr id="3" name="a002-0454C">
            <a:hlinkClick r:id="" action="ppaction://media"/>
            <a:extLst>
              <a:ext uri="{FF2B5EF4-FFF2-40B4-BE49-F238E27FC236}">
                <a16:creationId xmlns:a16="http://schemas.microsoft.com/office/drawing/2014/main" id="{7EC7D258-96EE-4732-91CD-46D8C3D74C0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52672" y="2453989"/>
            <a:ext cx="3432888" cy="1931000"/>
          </a:xfrm>
          <a:prstGeom prst="rect">
            <a:avLst/>
          </a:prstGeom>
        </p:spPr>
      </p:pic>
      <p:sp>
        <p:nvSpPr>
          <p:cNvPr id="5" name="テキスト ボックス 4">
            <a:extLst>
              <a:ext uri="{FF2B5EF4-FFF2-40B4-BE49-F238E27FC236}">
                <a16:creationId xmlns:a16="http://schemas.microsoft.com/office/drawing/2014/main" id="{AA2975B1-0C12-4091-8241-5FC785848405}"/>
              </a:ext>
            </a:extLst>
          </p:cNvPr>
          <p:cNvSpPr txBox="1"/>
          <p:nvPr/>
        </p:nvSpPr>
        <p:spPr>
          <a:xfrm>
            <a:off x="856060" y="4928249"/>
            <a:ext cx="5544739" cy="923330"/>
          </a:xfrm>
          <a:prstGeom prst="rect">
            <a:avLst/>
          </a:prstGeom>
          <a:noFill/>
        </p:spPr>
        <p:txBody>
          <a:bodyPr wrap="square" rtlCol="0">
            <a:spAutoFit/>
          </a:bodyPr>
          <a:lstStyle/>
          <a:p>
            <a:r>
              <a:rPr kumimoji="1" lang="ja-JP" altLang="en-US" dirty="0"/>
              <a:t>・前景より背景の音が強調されている</a:t>
            </a:r>
            <a:endParaRPr kumimoji="1" lang="en-US" altLang="ja-JP" dirty="0"/>
          </a:p>
          <a:p>
            <a:endParaRPr kumimoji="1" lang="en-US" altLang="ja-JP" dirty="0"/>
          </a:p>
          <a:p>
            <a:r>
              <a:rPr kumimoji="1" lang="ja-JP" altLang="en-US" dirty="0"/>
              <a:t>・そもそも動作に音があまり伴わない</a:t>
            </a:r>
          </a:p>
        </p:txBody>
      </p:sp>
    </p:spTree>
    <p:extLst>
      <p:ext uri="{BB962C8B-B14F-4D97-AF65-F5344CB8AC3E}">
        <p14:creationId xmlns:p14="http://schemas.microsoft.com/office/powerpoint/2010/main" val="214798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9"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4"/>
                                        </p:tgtEl>
                                      </p:cBhvr>
                                    </p:cmd>
                                  </p:childTnLst>
                                </p:cTn>
                              </p:par>
                            </p:childTnLst>
                          </p:cTn>
                        </p:par>
                      </p:childTnLst>
                    </p:cTn>
                  </p:par>
                </p:childTnLst>
              </p:cTn>
              <p:nextCondLst>
                <p:cond evt="onClick" delay="0">
                  <p:tgtEl>
                    <p:spTgt spid="14"/>
                  </p:tgtEl>
                </p:cond>
              </p:nextCondLst>
            </p:seq>
            <p:video>
              <p:cMediaNode vol="100000">
                <p:cTn id="16" fill="hold" display="0">
                  <p:stCondLst>
                    <p:cond delay="indefinite"/>
                  </p:stCondLst>
                </p:cTn>
                <p:tgtEl>
                  <p:spTgt spid="14"/>
                </p:tgtEl>
              </p:cMediaNode>
            </p:video>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en-US" altLang="ja-JP" sz="3200" dirty="0" err="1">
                <a:solidFill>
                  <a:schemeClr val="tx1">
                    <a:lumMod val="95000"/>
                  </a:schemeClr>
                </a:solidFill>
              </a:rPr>
              <a:t>SpecAugment</a:t>
            </a:r>
            <a:r>
              <a:rPr lang="en-US" altLang="ja-JP" sz="3200" dirty="0">
                <a:solidFill>
                  <a:schemeClr val="tx1">
                    <a:lumMod val="95000"/>
                  </a:schemeClr>
                </a:solidFill>
              </a:rPr>
              <a:t> </a:t>
            </a:r>
            <a:r>
              <a:rPr lang="ja-JP" altLang="en-US" sz="3200" dirty="0">
                <a:solidFill>
                  <a:schemeClr val="tx1">
                    <a:lumMod val="95000"/>
                  </a:schemeClr>
                </a:solidFill>
              </a:rPr>
              <a:t>の問題</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pic>
        <p:nvPicPr>
          <p:cNvPr id="7" name="図 6" descr="パソコンの画面&#10;&#10;中程度の精度で自動的に生成された説明">
            <a:extLst>
              <a:ext uri="{FF2B5EF4-FFF2-40B4-BE49-F238E27FC236}">
                <a16:creationId xmlns:a16="http://schemas.microsoft.com/office/drawing/2014/main" id="{CAEE9E88-BFA2-4D95-8537-807D44576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638" y="1540147"/>
            <a:ext cx="3264644" cy="3188426"/>
          </a:xfrm>
          <a:prstGeom prst="rect">
            <a:avLst/>
          </a:prstGeom>
        </p:spPr>
      </p:pic>
      <p:cxnSp>
        <p:nvCxnSpPr>
          <p:cNvPr id="9" name="直線コネクタ 8">
            <a:extLst>
              <a:ext uri="{FF2B5EF4-FFF2-40B4-BE49-F238E27FC236}">
                <a16:creationId xmlns:a16="http://schemas.microsoft.com/office/drawing/2014/main" id="{61A6F3BE-56CE-4C81-B5B2-032BCA92C54D}"/>
              </a:ext>
            </a:extLst>
          </p:cNvPr>
          <p:cNvCxnSpPr/>
          <p:nvPr/>
        </p:nvCxnSpPr>
        <p:spPr>
          <a:xfrm>
            <a:off x="5476240" y="1540147"/>
            <a:ext cx="0" cy="3316333"/>
          </a:xfrm>
          <a:prstGeom prst="line">
            <a:avLst/>
          </a:prstGeom>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F3DE161-08E5-48EC-8EDB-8B1C8931DD65}"/>
              </a:ext>
            </a:extLst>
          </p:cNvPr>
          <p:cNvSpPr txBox="1"/>
          <p:nvPr/>
        </p:nvSpPr>
        <p:spPr>
          <a:xfrm>
            <a:off x="4416299" y="4899021"/>
            <a:ext cx="2119881" cy="954107"/>
          </a:xfrm>
          <a:prstGeom prst="rect">
            <a:avLst/>
          </a:prstGeom>
          <a:noFill/>
        </p:spPr>
        <p:txBody>
          <a:bodyPr wrap="square" rtlCol="0">
            <a:spAutoFit/>
          </a:bodyPr>
          <a:lstStyle/>
          <a:p>
            <a:pPr algn="ctr"/>
            <a:r>
              <a:rPr kumimoji="1" lang="ja-JP" altLang="en-US" sz="2800" dirty="0"/>
              <a:t>動作</a:t>
            </a:r>
            <a:endParaRPr kumimoji="1" lang="en-US" altLang="ja-JP" sz="2800" dirty="0"/>
          </a:p>
          <a:p>
            <a:pPr algn="ctr"/>
            <a:r>
              <a:rPr kumimoji="1" lang="ja-JP" altLang="en-US" sz="2800" dirty="0"/>
              <a:t>タイミング</a:t>
            </a:r>
            <a:endParaRPr kumimoji="1" lang="en-US" altLang="ja-JP" sz="2800" dirty="0"/>
          </a:p>
        </p:txBody>
      </p:sp>
      <p:cxnSp>
        <p:nvCxnSpPr>
          <p:cNvPr id="15" name="直線コネクタ 14">
            <a:extLst>
              <a:ext uri="{FF2B5EF4-FFF2-40B4-BE49-F238E27FC236}">
                <a16:creationId xmlns:a16="http://schemas.microsoft.com/office/drawing/2014/main" id="{B67B8D34-4CA6-4B68-A494-A83B4846169E}"/>
              </a:ext>
            </a:extLst>
          </p:cNvPr>
          <p:cNvCxnSpPr>
            <a:cxnSpLocks/>
          </p:cNvCxnSpPr>
          <p:nvPr/>
        </p:nvCxnSpPr>
        <p:spPr>
          <a:xfrm>
            <a:off x="2746638" y="2946400"/>
            <a:ext cx="3562722"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D953CDB-97AE-4EE1-9536-4DC09F9F767C}"/>
              </a:ext>
            </a:extLst>
          </p:cNvPr>
          <p:cNvSpPr txBox="1"/>
          <p:nvPr/>
        </p:nvSpPr>
        <p:spPr>
          <a:xfrm>
            <a:off x="6210804" y="2469346"/>
            <a:ext cx="2380666" cy="954107"/>
          </a:xfrm>
          <a:prstGeom prst="rect">
            <a:avLst/>
          </a:prstGeom>
          <a:noFill/>
        </p:spPr>
        <p:txBody>
          <a:bodyPr wrap="square" rtlCol="0">
            <a:spAutoFit/>
          </a:bodyPr>
          <a:lstStyle/>
          <a:p>
            <a:pPr algn="ctr"/>
            <a:r>
              <a:rPr kumimoji="1" lang="ja-JP" altLang="en-US" sz="2800" dirty="0"/>
              <a:t>動作に特有の周波数帯</a:t>
            </a:r>
            <a:endParaRPr kumimoji="1" lang="en-US" altLang="ja-JP" sz="2800" dirty="0"/>
          </a:p>
        </p:txBody>
      </p:sp>
      <p:grpSp>
        <p:nvGrpSpPr>
          <p:cNvPr id="10" name="グループ化 9">
            <a:extLst>
              <a:ext uri="{FF2B5EF4-FFF2-40B4-BE49-F238E27FC236}">
                <a16:creationId xmlns:a16="http://schemas.microsoft.com/office/drawing/2014/main" id="{F4580620-2436-46A2-8A00-39C3445C4B32}"/>
              </a:ext>
            </a:extLst>
          </p:cNvPr>
          <p:cNvGrpSpPr/>
          <p:nvPr/>
        </p:nvGrpSpPr>
        <p:grpSpPr>
          <a:xfrm>
            <a:off x="1533715" y="4256568"/>
            <a:ext cx="1718483" cy="1284906"/>
            <a:chOff x="4498428" y="5197324"/>
            <a:chExt cx="1718483" cy="1284906"/>
          </a:xfrm>
        </p:grpSpPr>
        <p:cxnSp>
          <p:nvCxnSpPr>
            <p:cNvPr id="11" name="直線矢印コネクタ 10">
              <a:extLst>
                <a:ext uri="{FF2B5EF4-FFF2-40B4-BE49-F238E27FC236}">
                  <a16:creationId xmlns:a16="http://schemas.microsoft.com/office/drawing/2014/main" id="{B78E9B75-2BA7-4F6A-B973-E3C4A9A2507D}"/>
                </a:ext>
              </a:extLst>
            </p:cNvPr>
            <p:cNvCxnSpPr>
              <a:cxnSpLocks/>
            </p:cNvCxnSpPr>
            <p:nvPr/>
          </p:nvCxnSpPr>
          <p:spPr>
            <a:xfrm flipV="1">
              <a:off x="5496911" y="5197324"/>
              <a:ext cx="0" cy="720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12" name="グループ化 11">
              <a:extLst>
                <a:ext uri="{FF2B5EF4-FFF2-40B4-BE49-F238E27FC236}">
                  <a16:creationId xmlns:a16="http://schemas.microsoft.com/office/drawing/2014/main" id="{904353E2-7708-46FB-A137-6F82B6504726}"/>
                </a:ext>
              </a:extLst>
            </p:cNvPr>
            <p:cNvGrpSpPr/>
            <p:nvPr/>
          </p:nvGrpSpPr>
          <p:grpSpPr>
            <a:xfrm>
              <a:off x="4498428" y="5373613"/>
              <a:ext cx="1718483" cy="1108617"/>
              <a:chOff x="4498428" y="5373613"/>
              <a:chExt cx="1718483" cy="1108617"/>
            </a:xfrm>
          </p:grpSpPr>
          <p:cxnSp>
            <p:nvCxnSpPr>
              <p:cNvPr id="14" name="直線矢印コネクタ 13">
                <a:extLst>
                  <a:ext uri="{FF2B5EF4-FFF2-40B4-BE49-F238E27FC236}">
                    <a16:creationId xmlns:a16="http://schemas.microsoft.com/office/drawing/2014/main" id="{A94235BF-F957-4CB8-92FB-6FF8CD8ECCE5}"/>
                  </a:ext>
                </a:extLst>
              </p:cNvPr>
              <p:cNvCxnSpPr>
                <a:cxnSpLocks/>
              </p:cNvCxnSpPr>
              <p:nvPr/>
            </p:nvCxnSpPr>
            <p:spPr>
              <a:xfrm>
                <a:off x="5496911" y="5917324"/>
                <a:ext cx="7200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6" name="テキスト ボックス 15">
                <a:extLst>
                  <a:ext uri="{FF2B5EF4-FFF2-40B4-BE49-F238E27FC236}">
                    <a16:creationId xmlns:a16="http://schemas.microsoft.com/office/drawing/2014/main" id="{84EF7293-C499-43F4-8220-6E4922418BED}"/>
                  </a:ext>
                </a:extLst>
              </p:cNvPr>
              <p:cNvSpPr txBox="1"/>
              <p:nvPr/>
            </p:nvSpPr>
            <p:spPr>
              <a:xfrm>
                <a:off x="5423338" y="6112898"/>
                <a:ext cx="793572" cy="369332"/>
              </a:xfrm>
              <a:prstGeom prst="rect">
                <a:avLst/>
              </a:prstGeom>
              <a:noFill/>
            </p:spPr>
            <p:txBody>
              <a:bodyPr wrap="square" rtlCol="0">
                <a:spAutoFit/>
              </a:bodyPr>
              <a:lstStyle/>
              <a:p>
                <a:pPr algn="ctr"/>
                <a:r>
                  <a:rPr kumimoji="1" lang="ja-JP" altLang="en-US" dirty="0"/>
                  <a:t>時間</a:t>
                </a:r>
              </a:p>
            </p:txBody>
          </p:sp>
          <p:sp>
            <p:nvSpPr>
              <p:cNvPr id="18" name="テキスト ボックス 17">
                <a:extLst>
                  <a:ext uri="{FF2B5EF4-FFF2-40B4-BE49-F238E27FC236}">
                    <a16:creationId xmlns:a16="http://schemas.microsoft.com/office/drawing/2014/main" id="{97F91052-1BE0-4937-A370-CE80E0800F2C}"/>
                  </a:ext>
                </a:extLst>
              </p:cNvPr>
              <p:cNvSpPr txBox="1"/>
              <p:nvPr/>
            </p:nvSpPr>
            <p:spPr>
              <a:xfrm>
                <a:off x="4498428" y="5373613"/>
                <a:ext cx="1024800" cy="369332"/>
              </a:xfrm>
              <a:prstGeom prst="rect">
                <a:avLst/>
              </a:prstGeom>
              <a:noFill/>
            </p:spPr>
            <p:txBody>
              <a:bodyPr wrap="square" rtlCol="0">
                <a:spAutoFit/>
              </a:bodyPr>
              <a:lstStyle/>
              <a:p>
                <a:pPr algn="ctr"/>
                <a:r>
                  <a:rPr kumimoji="1" lang="ja-JP" altLang="en-US" dirty="0"/>
                  <a:t>周波数</a:t>
                </a:r>
              </a:p>
            </p:txBody>
          </p:sp>
        </p:grpSp>
      </p:grpSp>
    </p:spTree>
    <p:extLst>
      <p:ext uri="{BB962C8B-B14F-4D97-AF65-F5344CB8AC3E}">
        <p14:creationId xmlns:p14="http://schemas.microsoft.com/office/powerpoint/2010/main" val="114442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rgbClr val="F4B54B"/>
                </a:solidFill>
              </a:rPr>
              <a:t>まとめと今後の課題</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dirty="0"/>
          </a:p>
        </p:txBody>
      </p:sp>
    </p:spTree>
    <p:extLst>
      <p:ext uri="{BB962C8B-B14F-4D97-AF65-F5344CB8AC3E}">
        <p14:creationId xmlns:p14="http://schemas.microsoft.com/office/powerpoint/2010/main" val="3164617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動画に含まれる音声データやキャプションデータから</a:t>
            </a:r>
            <a:br>
              <a:rPr lang="en-US" altLang="ja-JP" sz="2400" cap="none" dirty="0">
                <a:solidFill>
                  <a:schemeClr val="tx1">
                    <a:lumMod val="95000"/>
                  </a:schemeClr>
                </a:solidFill>
              </a:rPr>
            </a:br>
            <a:r>
              <a:rPr lang="ja-JP" altLang="en-US" sz="2400" cap="none" dirty="0">
                <a:solidFill>
                  <a:schemeClr val="tx1">
                    <a:lumMod val="95000"/>
                  </a:schemeClr>
                </a:solidFill>
              </a:rPr>
              <a:t>動作ラベルを推定した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データの選び方や前処理</a:t>
            </a:r>
            <a:r>
              <a:rPr lang="en-US" altLang="ja-JP" sz="2400" cap="none" dirty="0">
                <a:solidFill>
                  <a:schemeClr val="tx1">
                    <a:lumMod val="95000"/>
                  </a:schemeClr>
                </a:solidFill>
              </a:rPr>
              <a:t>, </a:t>
            </a:r>
            <a:br>
              <a:rPr lang="en-US" altLang="ja-JP" sz="2400" cap="none" dirty="0">
                <a:solidFill>
                  <a:schemeClr val="tx1">
                    <a:lumMod val="95000"/>
                  </a:schemeClr>
                </a:solidFill>
              </a:rPr>
            </a:br>
            <a:r>
              <a:rPr lang="ja-JP" altLang="en-US" sz="2400" cap="none" dirty="0">
                <a:solidFill>
                  <a:schemeClr val="tx1">
                    <a:lumMod val="95000"/>
                  </a:schemeClr>
                </a:solidFill>
              </a:rPr>
              <a:t>音声のデータ拡張方法に関して更なる工夫が必要</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動画に含まれる画像データからの動作ラベル推定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マルチモーダルな動作ラベル推定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dirty="0">
                <a:solidFill>
                  <a:schemeClr val="tx1"/>
                </a:solidFill>
              </a:rPr>
              <a:t>動画に対する音声の自動アノテーションモデルの模索</a:t>
            </a: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33</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34</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ja-JP" altLang="en-US" sz="2400" cap="none" dirty="0">
                <a:solidFill>
                  <a:schemeClr val="tx1">
                    <a:lumMod val="95000"/>
                  </a:schemeClr>
                </a:solidFill>
              </a:rPr>
              <a:t>単語の分散表現を得る手法 </a:t>
            </a:r>
            <a:r>
              <a:rPr lang="en-US" altLang="ja-JP" sz="2400" cap="none" dirty="0">
                <a:solidFill>
                  <a:schemeClr val="tx1">
                    <a:lumMod val="95000"/>
                  </a:schemeClr>
                </a:solidFill>
              </a:rPr>
              <a:t>Word2Vec </a:t>
            </a:r>
            <a:r>
              <a:rPr lang="ja-JP" altLang="en-US" sz="2400" cap="none" dirty="0">
                <a:solidFill>
                  <a:schemeClr val="tx1">
                    <a:lumMod val="95000"/>
                  </a:schemeClr>
                </a:solidFill>
              </a:rPr>
              <a:t>を</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
        <p:nvSpPr>
          <p:cNvPr id="6" name="正方形/長方形 5">
            <a:extLst>
              <a:ext uri="{FF2B5EF4-FFF2-40B4-BE49-F238E27FC236}">
                <a16:creationId xmlns:a16="http://schemas.microsoft.com/office/drawing/2014/main" id="{A0319D0F-6757-429F-A8BE-D178D2ECF335}"/>
              </a:ext>
            </a:extLst>
          </p:cNvPr>
          <p:cNvSpPr/>
          <p:nvPr/>
        </p:nvSpPr>
        <p:spPr>
          <a:xfrm>
            <a:off x="5929031" y="554989"/>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Tree>
    <p:extLst>
      <p:ext uri="{BB962C8B-B14F-4D97-AF65-F5344CB8AC3E}">
        <p14:creationId xmlns:p14="http://schemas.microsoft.com/office/powerpoint/2010/main" val="4037838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dirty="0"/>
          </a:p>
        </p:txBody>
      </p:sp>
      <p:graphicFrame>
        <p:nvGraphicFramePr>
          <p:cNvPr id="8" name="表 7">
            <a:extLst>
              <a:ext uri="{FF2B5EF4-FFF2-40B4-BE49-F238E27FC236}">
                <a16:creationId xmlns:a16="http://schemas.microsoft.com/office/drawing/2014/main" id="{7CAB9C23-ADB6-4549-B4A0-9FC9A6234C2E}"/>
              </a:ext>
            </a:extLst>
          </p:cNvPr>
          <p:cNvGraphicFramePr>
            <a:graphicFrameLocks noGrp="1"/>
          </p:cNvGraphicFramePr>
          <p:nvPr>
            <p:extLst>
              <p:ext uri="{D42A27DB-BD31-4B8C-83A1-F6EECF244321}">
                <p14:modId xmlns:p14="http://schemas.microsoft.com/office/powerpoint/2010/main" val="1527533484"/>
              </p:ext>
            </p:extLst>
          </p:nvPr>
        </p:nvGraphicFramePr>
        <p:xfrm>
          <a:off x="1" y="-1"/>
          <a:ext cx="2383442" cy="1723696"/>
        </p:xfrm>
        <a:graphic>
          <a:graphicData uri="http://schemas.openxmlformats.org/drawingml/2006/table">
            <a:tbl>
              <a:tblPr firstRow="1" bandRow="1">
                <a:tableStyleId>{7DF18680-E054-41AD-8BC1-D1AEF772440D}</a:tableStyleId>
              </a:tblPr>
              <a:tblGrid>
                <a:gridCol w="1588959">
                  <a:extLst>
                    <a:ext uri="{9D8B030D-6E8A-4147-A177-3AD203B41FA5}">
                      <a16:colId xmlns:a16="http://schemas.microsoft.com/office/drawing/2014/main" val="498377033"/>
                    </a:ext>
                  </a:extLst>
                </a:gridCol>
                <a:gridCol w="794483">
                  <a:extLst>
                    <a:ext uri="{9D8B030D-6E8A-4147-A177-3AD203B41FA5}">
                      <a16:colId xmlns:a16="http://schemas.microsoft.com/office/drawing/2014/main" val="3842990007"/>
                    </a:ext>
                  </a:extLst>
                </a:gridCol>
              </a:tblGrid>
              <a:tr h="553884">
                <a:tc gridSpan="2">
                  <a:txBody>
                    <a:bodyPr/>
                    <a:lstStyle/>
                    <a:p>
                      <a:pPr algn="ctr"/>
                      <a:r>
                        <a:rPr kumimoji="1" lang="en-US" altLang="ja-JP" sz="1500" dirty="0" err="1">
                          <a:solidFill>
                            <a:schemeClr val="tx1"/>
                          </a:solidFill>
                        </a:rPr>
                        <a:t>SpecAugment</a:t>
                      </a:r>
                      <a:endParaRPr kumimoji="1" lang="en-US" altLang="ja-JP" sz="1500" dirty="0">
                        <a:solidFill>
                          <a:schemeClr val="tx1"/>
                        </a:solidFill>
                      </a:endParaRPr>
                    </a:p>
                    <a:p>
                      <a:pPr algn="ctr"/>
                      <a:r>
                        <a:rPr kumimoji="1" lang="ja-JP" altLang="en-US" sz="1500" dirty="0">
                          <a:solidFill>
                            <a:schemeClr val="tx1"/>
                          </a:solidFill>
                        </a:rPr>
                        <a:t>パラメータ</a:t>
                      </a:r>
                    </a:p>
                  </a:txBody>
                  <a:tcPr marL="94254" marR="94254" marT="47127" marB="47127" anchor="ctr"/>
                </a:tc>
                <a:tc hMerge="1">
                  <a:txBody>
                    <a:bodyPr/>
                    <a:lstStyle/>
                    <a:p>
                      <a:endParaRPr kumimoji="1" lang="ja-JP" altLang="en-US" dirty="0"/>
                    </a:p>
                  </a:txBody>
                  <a:tcPr/>
                </a:tc>
                <a:extLst>
                  <a:ext uri="{0D108BD9-81ED-4DB2-BD59-A6C34878D82A}">
                    <a16:rowId xmlns:a16="http://schemas.microsoft.com/office/drawing/2014/main" val="2209923497"/>
                  </a:ext>
                </a:extLst>
              </a:tr>
              <a:tr h="292453">
                <a:tc>
                  <a:txBody>
                    <a:bodyPr/>
                    <a:lstStyle/>
                    <a:p>
                      <a:pPr algn="ctr"/>
                      <a:r>
                        <a:rPr kumimoji="1" lang="en-US" altLang="ja-JP" sz="1200" dirty="0"/>
                        <a:t>Time drop width</a:t>
                      </a:r>
                      <a:endParaRPr kumimoji="1" lang="ja-JP" altLang="en-US" sz="1200" dirty="0"/>
                    </a:p>
                  </a:txBody>
                  <a:tcPr marL="49625" marR="49625" marT="24812" marB="24812" anchor="ctr"/>
                </a:tc>
                <a:tc>
                  <a:txBody>
                    <a:bodyPr/>
                    <a:lstStyle/>
                    <a:p>
                      <a:pPr algn="ctr"/>
                      <a:r>
                        <a:rPr kumimoji="1" lang="en-US" altLang="ja-JP" sz="1400" b="1" dirty="0"/>
                        <a:t>[0, 4]</a:t>
                      </a:r>
                      <a:endParaRPr kumimoji="1" lang="ja-JP" altLang="en-US" sz="1400" b="1" dirty="0"/>
                    </a:p>
                  </a:txBody>
                  <a:tcPr marL="49625" marR="49625" marT="24812" marB="24812" anchor="ctr"/>
                </a:tc>
                <a:extLst>
                  <a:ext uri="{0D108BD9-81ED-4DB2-BD59-A6C34878D82A}">
                    <a16:rowId xmlns:a16="http://schemas.microsoft.com/office/drawing/2014/main" val="148425319"/>
                  </a:ext>
                </a:extLst>
              </a:tr>
              <a:tr h="292453">
                <a:tc>
                  <a:txBody>
                    <a:bodyPr/>
                    <a:lstStyle/>
                    <a:p>
                      <a:pPr algn="ctr"/>
                      <a:r>
                        <a:rPr kumimoji="1" lang="en-US" altLang="ja-JP" sz="1200" dirty="0"/>
                        <a:t>Time stripes num</a:t>
                      </a:r>
                      <a:endParaRPr kumimoji="1" lang="ja-JP" altLang="en-US" sz="1200" dirty="0"/>
                    </a:p>
                  </a:txBody>
                  <a:tcPr marL="49625" marR="49625" marT="24812" marB="24812" anchor="ctr"/>
                </a:tc>
                <a:tc>
                  <a:txBody>
                    <a:bodyPr/>
                    <a:lstStyle/>
                    <a:p>
                      <a:pPr algn="ctr"/>
                      <a:r>
                        <a:rPr kumimoji="1" lang="en-US" altLang="ja-JP" sz="1400" b="1" dirty="0"/>
                        <a:t>[0, 1]</a:t>
                      </a:r>
                      <a:endParaRPr kumimoji="1" lang="ja-JP" altLang="en-US" sz="1400" b="1" dirty="0"/>
                    </a:p>
                  </a:txBody>
                  <a:tcPr marL="49625" marR="49625" marT="24812" marB="24812" anchor="ctr"/>
                </a:tc>
                <a:extLst>
                  <a:ext uri="{0D108BD9-81ED-4DB2-BD59-A6C34878D82A}">
                    <a16:rowId xmlns:a16="http://schemas.microsoft.com/office/drawing/2014/main" val="516846195"/>
                  </a:ext>
                </a:extLst>
              </a:tr>
              <a:tr h="292453">
                <a:tc>
                  <a:txBody>
                    <a:bodyPr/>
                    <a:lstStyle/>
                    <a:p>
                      <a:pPr algn="ctr"/>
                      <a:r>
                        <a:rPr kumimoji="1" lang="en-US" altLang="ja-JP" sz="1200" dirty="0"/>
                        <a:t>Freq</a:t>
                      </a:r>
                      <a:r>
                        <a:rPr kumimoji="1" lang="ja-JP" altLang="en-US" sz="1200" dirty="0"/>
                        <a:t> </a:t>
                      </a:r>
                      <a:r>
                        <a:rPr kumimoji="1" lang="en-US" altLang="ja-JP" sz="1200" dirty="0"/>
                        <a:t>drop</a:t>
                      </a:r>
                      <a:r>
                        <a:rPr kumimoji="1" lang="ja-JP" altLang="en-US" sz="1200" dirty="0"/>
                        <a:t> </a:t>
                      </a:r>
                      <a:r>
                        <a:rPr kumimoji="1" lang="en-US" altLang="ja-JP" sz="1200" dirty="0"/>
                        <a:t>width</a:t>
                      </a:r>
                      <a:endParaRPr kumimoji="1" lang="ja-JP" altLang="en-US" sz="1200" dirty="0"/>
                    </a:p>
                  </a:txBody>
                  <a:tcPr marL="49625" marR="49625" marT="24812" marB="24812" anchor="ctr"/>
                </a:tc>
                <a:tc>
                  <a:txBody>
                    <a:bodyPr/>
                    <a:lstStyle/>
                    <a:p>
                      <a:pPr algn="ctr"/>
                      <a:r>
                        <a:rPr kumimoji="1" lang="en-US" altLang="ja-JP" sz="1400" b="1" dirty="0"/>
                        <a:t>[0, 4]</a:t>
                      </a:r>
                      <a:endParaRPr kumimoji="1" lang="ja-JP" altLang="en-US" sz="1400" b="1" dirty="0"/>
                    </a:p>
                  </a:txBody>
                  <a:tcPr marL="49625" marR="49625" marT="24812" marB="24812" anchor="ctr"/>
                </a:tc>
                <a:extLst>
                  <a:ext uri="{0D108BD9-81ED-4DB2-BD59-A6C34878D82A}">
                    <a16:rowId xmlns:a16="http://schemas.microsoft.com/office/drawing/2014/main" val="2994678791"/>
                  </a:ext>
                </a:extLst>
              </a:tr>
              <a:tr h="292453">
                <a:tc>
                  <a:txBody>
                    <a:bodyPr/>
                    <a:lstStyle/>
                    <a:p>
                      <a:pPr algn="ctr"/>
                      <a:r>
                        <a:rPr kumimoji="1" lang="en-US" altLang="ja-JP" sz="1200" dirty="0"/>
                        <a:t>Freq stripes num</a:t>
                      </a:r>
                      <a:endParaRPr kumimoji="1" lang="ja-JP" altLang="en-US" sz="1200" dirty="0"/>
                    </a:p>
                  </a:txBody>
                  <a:tcPr marL="49625" marR="49625" marT="24812" marB="24812" anchor="ctr"/>
                </a:tc>
                <a:tc>
                  <a:txBody>
                    <a:bodyPr/>
                    <a:lstStyle/>
                    <a:p>
                      <a:pPr algn="ctr"/>
                      <a:r>
                        <a:rPr kumimoji="1" lang="en-US" altLang="ja-JP" sz="1400" b="1" dirty="0"/>
                        <a:t>[0, 1]</a:t>
                      </a:r>
                      <a:endParaRPr kumimoji="1" lang="ja-JP" altLang="en-US" sz="1400" b="1" dirty="0"/>
                    </a:p>
                  </a:txBody>
                  <a:tcPr marL="49625" marR="49625" marT="24812" marB="24812" anchor="ctr"/>
                </a:tc>
                <a:extLst>
                  <a:ext uri="{0D108BD9-81ED-4DB2-BD59-A6C34878D82A}">
                    <a16:rowId xmlns:a16="http://schemas.microsoft.com/office/drawing/2014/main" val="489668410"/>
                  </a:ext>
                </a:extLst>
              </a:tr>
            </a:tbl>
          </a:graphicData>
        </a:graphic>
      </p:graphicFrame>
      <p:pic>
        <p:nvPicPr>
          <p:cNvPr id="9" name="図 8" descr="パソコンの画面&#10;&#10;中程度の精度で自動的に生成された説明">
            <a:extLst>
              <a:ext uri="{FF2B5EF4-FFF2-40B4-BE49-F238E27FC236}">
                <a16:creationId xmlns:a16="http://schemas.microsoft.com/office/drawing/2014/main" id="{B816666D-A1B1-45E4-9143-0366E1C4DE6A}"/>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1144433" y="3152997"/>
            <a:ext cx="1828800" cy="1061544"/>
          </a:xfrm>
          <a:prstGeom prst="rect">
            <a:avLst/>
          </a:prstGeom>
        </p:spPr>
      </p:pic>
      <p:pic>
        <p:nvPicPr>
          <p:cNvPr id="10" name="図 9" descr="パソコンの画面&#10;&#10;中程度の精度で自動的に生成された説明">
            <a:extLst>
              <a:ext uri="{FF2B5EF4-FFF2-40B4-BE49-F238E27FC236}">
                <a16:creationId xmlns:a16="http://schemas.microsoft.com/office/drawing/2014/main" id="{86E3911F-48CC-4D1B-AB22-A49E3F884ACA}"/>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1636986"/>
            <a:ext cx="1828800" cy="1061544"/>
          </a:xfrm>
          <a:prstGeom prst="rect">
            <a:avLst/>
          </a:prstGeom>
        </p:spPr>
      </p:pic>
      <p:pic>
        <p:nvPicPr>
          <p:cNvPr id="11" name="図 10" descr="パソコンの画面&#10;&#10;中程度の精度で自動的に生成された説明">
            <a:extLst>
              <a:ext uri="{FF2B5EF4-FFF2-40B4-BE49-F238E27FC236}">
                <a16:creationId xmlns:a16="http://schemas.microsoft.com/office/drawing/2014/main" id="{6DEA085B-1B68-4531-B308-6FF85BFC51A3}"/>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3152997"/>
            <a:ext cx="1828800" cy="1061544"/>
          </a:xfrm>
          <a:prstGeom prst="rect">
            <a:avLst/>
          </a:prstGeom>
        </p:spPr>
      </p:pic>
      <p:pic>
        <p:nvPicPr>
          <p:cNvPr id="12" name="図 11" descr="パソコンの画面&#10;&#10;中程度の精度で自動的に生成された説明">
            <a:extLst>
              <a:ext uri="{FF2B5EF4-FFF2-40B4-BE49-F238E27FC236}">
                <a16:creationId xmlns:a16="http://schemas.microsoft.com/office/drawing/2014/main" id="{A25428CB-C145-4116-BF2B-5797896EDA57}"/>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4669008"/>
            <a:ext cx="1828800" cy="1061544"/>
          </a:xfrm>
          <a:prstGeom prst="rect">
            <a:avLst/>
          </a:prstGeom>
        </p:spPr>
      </p:pic>
      <p:graphicFrame>
        <p:nvGraphicFramePr>
          <p:cNvPr id="14" name="表 13">
            <a:extLst>
              <a:ext uri="{FF2B5EF4-FFF2-40B4-BE49-F238E27FC236}">
                <a16:creationId xmlns:a16="http://schemas.microsoft.com/office/drawing/2014/main" id="{CD5BF84A-433E-46D4-AFB2-E1769C79F2DC}"/>
              </a:ext>
            </a:extLst>
          </p:cNvPr>
          <p:cNvGraphicFramePr>
            <a:graphicFrameLocks noGrp="1"/>
          </p:cNvGraphicFramePr>
          <p:nvPr>
            <p:extLst>
              <p:ext uri="{D42A27DB-BD31-4B8C-83A1-F6EECF244321}">
                <p14:modId xmlns:p14="http://schemas.microsoft.com/office/powerpoint/2010/main" val="1822413566"/>
              </p:ext>
            </p:extLst>
          </p:nvPr>
        </p:nvGraphicFramePr>
        <p:xfrm>
          <a:off x="6170767" y="14682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4</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4</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2</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graphicFrame>
        <p:nvGraphicFramePr>
          <p:cNvPr id="15" name="表 14">
            <a:extLst>
              <a:ext uri="{FF2B5EF4-FFF2-40B4-BE49-F238E27FC236}">
                <a16:creationId xmlns:a16="http://schemas.microsoft.com/office/drawing/2014/main" id="{469A052D-9527-4D50-9A3C-5A1377CCCB88}"/>
              </a:ext>
            </a:extLst>
          </p:cNvPr>
          <p:cNvGraphicFramePr>
            <a:graphicFrameLocks noGrp="1"/>
          </p:cNvGraphicFramePr>
          <p:nvPr>
            <p:extLst>
              <p:ext uri="{D42A27DB-BD31-4B8C-83A1-F6EECF244321}">
                <p14:modId xmlns:p14="http://schemas.microsoft.com/office/powerpoint/2010/main" val="2146730378"/>
              </p:ext>
            </p:extLst>
          </p:nvPr>
        </p:nvGraphicFramePr>
        <p:xfrm>
          <a:off x="6170767" y="29874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2</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graphicFrame>
        <p:nvGraphicFramePr>
          <p:cNvPr id="16" name="表 15">
            <a:extLst>
              <a:ext uri="{FF2B5EF4-FFF2-40B4-BE49-F238E27FC236}">
                <a16:creationId xmlns:a16="http://schemas.microsoft.com/office/drawing/2014/main" id="{F7FB645B-DDB4-41A6-8C44-9F75E94A9625}"/>
              </a:ext>
            </a:extLst>
          </p:cNvPr>
          <p:cNvGraphicFramePr>
            <a:graphicFrameLocks noGrp="1"/>
          </p:cNvGraphicFramePr>
          <p:nvPr>
            <p:extLst>
              <p:ext uri="{D42A27DB-BD31-4B8C-83A1-F6EECF244321}">
                <p14:modId xmlns:p14="http://schemas.microsoft.com/office/powerpoint/2010/main" val="598544470"/>
              </p:ext>
            </p:extLst>
          </p:nvPr>
        </p:nvGraphicFramePr>
        <p:xfrm>
          <a:off x="6170767" y="45066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cxnSp>
        <p:nvCxnSpPr>
          <p:cNvPr id="17" name="直線矢印コネクタ 16">
            <a:extLst>
              <a:ext uri="{FF2B5EF4-FFF2-40B4-BE49-F238E27FC236}">
                <a16:creationId xmlns:a16="http://schemas.microsoft.com/office/drawing/2014/main" id="{B6545F9E-C1C2-4F5D-8214-5D87678A3950}"/>
              </a:ext>
            </a:extLst>
          </p:cNvPr>
          <p:cNvCxnSpPr>
            <a:stCxn id="9" idx="3"/>
            <a:endCxn id="10" idx="1"/>
          </p:cNvCxnSpPr>
          <p:nvPr/>
        </p:nvCxnSpPr>
        <p:spPr>
          <a:xfrm flipV="1">
            <a:off x="2973233" y="2167758"/>
            <a:ext cx="684367" cy="151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7A3FDFB-6561-4940-BDB3-98F6B4E768FB}"/>
              </a:ext>
            </a:extLst>
          </p:cNvPr>
          <p:cNvCxnSpPr>
            <a:stCxn id="9" idx="3"/>
            <a:endCxn id="11" idx="1"/>
          </p:cNvCxnSpPr>
          <p:nvPr/>
        </p:nvCxnSpPr>
        <p:spPr>
          <a:xfrm>
            <a:off x="2973233" y="3683769"/>
            <a:ext cx="684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99C0299-0B8F-468F-81D6-57DD21DDE2CD}"/>
              </a:ext>
            </a:extLst>
          </p:cNvPr>
          <p:cNvCxnSpPr>
            <a:stCxn id="9" idx="3"/>
            <a:endCxn id="12" idx="1"/>
          </p:cNvCxnSpPr>
          <p:nvPr/>
        </p:nvCxnSpPr>
        <p:spPr>
          <a:xfrm>
            <a:off x="2973233" y="3683769"/>
            <a:ext cx="684367" cy="151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F2761696-8ED5-47D3-AA84-DCE7948A5326}"/>
              </a:ext>
            </a:extLst>
          </p:cNvPr>
          <p:cNvSpPr/>
          <p:nvPr/>
        </p:nvSpPr>
        <p:spPr>
          <a:xfrm>
            <a:off x="4396154" y="1636985"/>
            <a:ext cx="261257" cy="10615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A597142-43D8-4F72-9B4A-C7F7824057A7}"/>
              </a:ext>
            </a:extLst>
          </p:cNvPr>
          <p:cNvSpPr/>
          <p:nvPr/>
        </p:nvSpPr>
        <p:spPr>
          <a:xfrm rot="16200000">
            <a:off x="4440178" y="1144497"/>
            <a:ext cx="261257"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528C3DC-FFFB-49EA-9808-6EB219224110}"/>
              </a:ext>
            </a:extLst>
          </p:cNvPr>
          <p:cNvSpPr/>
          <p:nvPr/>
        </p:nvSpPr>
        <p:spPr>
          <a:xfrm>
            <a:off x="4397348" y="3152996"/>
            <a:ext cx="57972" cy="10615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EC8901E-74EA-4297-BC21-8ADDE26F0E96}"/>
              </a:ext>
            </a:extLst>
          </p:cNvPr>
          <p:cNvSpPr/>
          <p:nvPr/>
        </p:nvSpPr>
        <p:spPr>
          <a:xfrm rot="16200000">
            <a:off x="4545112" y="2556767"/>
            <a:ext cx="53776"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DFE82B-11BD-4105-B335-C44F92A4E020}"/>
              </a:ext>
            </a:extLst>
          </p:cNvPr>
          <p:cNvSpPr/>
          <p:nvPr/>
        </p:nvSpPr>
        <p:spPr>
          <a:xfrm rot="16200000">
            <a:off x="4440178" y="1540511"/>
            <a:ext cx="261257"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A37F400-2B38-44E3-A799-A05BFDC0E2FE}"/>
              </a:ext>
            </a:extLst>
          </p:cNvPr>
          <p:cNvSpPr/>
          <p:nvPr/>
        </p:nvSpPr>
        <p:spPr>
          <a:xfrm rot="16200000">
            <a:off x="4440180" y="2860849"/>
            <a:ext cx="261253"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0504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基礎</a:t>
            </a:r>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920470" cy="4323476"/>
          </a:xfrm>
        </p:spPr>
        <p:txBody>
          <a:bodyPr anchor="t">
            <a:normAutofit/>
          </a:bodyPr>
          <a:lstStyle/>
          <a:p>
            <a:pPr marL="385754" indent="-385754">
              <a:buAutoNum type="arabicPeriod"/>
            </a:pPr>
            <a:r>
              <a:rPr lang="ja-JP" altLang="en-US" sz="2800" dirty="0"/>
              <a:t>音声を入力とする</a:t>
            </a:r>
            <a:r>
              <a:rPr lang="ja-JP" altLang="en-US" sz="2800" dirty="0">
                <a:solidFill>
                  <a:schemeClr val="tx1">
                    <a:lumMod val="95000"/>
                  </a:schemeClr>
                </a:solidFill>
              </a:rPr>
              <a:t>動作</a:t>
            </a:r>
            <a:r>
              <a:rPr lang="ja-JP" altLang="en-US" sz="2800" dirty="0"/>
              <a:t>ラベル識別</a:t>
            </a:r>
            <a:endParaRPr lang="en-US" altLang="ja-JP" sz="2800" cap="none" dirty="0"/>
          </a:p>
          <a:p>
            <a:pPr marL="0" indent="0">
              <a:buNone/>
            </a:pPr>
            <a:endParaRPr lang="en-US" altLang="ja-JP" sz="2800" cap="none" dirty="0">
              <a:solidFill>
                <a:schemeClr val="tx1">
                  <a:lumMod val="95000"/>
                </a:schemeClr>
              </a:solidFill>
            </a:endParaRPr>
          </a:p>
          <a:p>
            <a:pPr marL="0" indent="0">
              <a:buNone/>
            </a:pPr>
            <a:endParaRPr lang="en-US" altLang="ja-JP" sz="2800" cap="none" dirty="0">
              <a:solidFill>
                <a:schemeClr val="tx1">
                  <a:lumMod val="95000"/>
                </a:schemeClr>
              </a:solidFill>
            </a:endParaRPr>
          </a:p>
          <a:p>
            <a:pPr marL="385754" indent="-385754">
              <a:buAutoNum type="arabicPeriod" startAt="2"/>
            </a:pPr>
            <a:r>
              <a:rPr lang="ja-JP" altLang="en-US" sz="2800" dirty="0">
                <a:solidFill>
                  <a:srgbClr val="F4B54B"/>
                </a:solidFill>
              </a:rPr>
              <a:t>キャプションを入力とする動作ラベル識別</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Tree>
    <p:extLst>
      <p:ext uri="{BB962C8B-B14F-4D97-AF65-F5344CB8AC3E}">
        <p14:creationId xmlns:p14="http://schemas.microsoft.com/office/powerpoint/2010/main" val="1054024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ja-JP" altLang="en-US" sz="2400" dirty="0">
                <a:solidFill>
                  <a:schemeClr val="tx1">
                    <a:lumMod val="95000"/>
                  </a:schemeClr>
                </a:solidFill>
                <a:effectLst/>
              </a:rPr>
              <a:t>事前学習済み </a:t>
            </a:r>
            <a:r>
              <a:rPr lang="en-US" altLang="ja-JP" sz="2400" cap="none" dirty="0">
                <a:solidFill>
                  <a:schemeClr val="tx1">
                    <a:lumMod val="95000"/>
                  </a:schemeClr>
                </a:solidFill>
                <a:effectLst/>
              </a:rPr>
              <a:t>Doc2Vec </a:t>
            </a:r>
            <a:r>
              <a:rPr lang="ja-JP" altLang="en-US" sz="2400" cap="none" dirty="0">
                <a:solidFill>
                  <a:schemeClr val="tx1">
                    <a:lumMod val="95000"/>
                  </a:schemeClr>
                </a:solidFill>
                <a:effectLst/>
              </a:rPr>
              <a:t>モデルを用いて</a:t>
            </a:r>
            <a:br>
              <a:rPr lang="en-US" altLang="ja-JP" sz="2800" cap="none" dirty="0">
                <a:solidFill>
                  <a:schemeClr val="tx1">
                    <a:lumMod val="95000"/>
                  </a:schemeClr>
                </a:solidFill>
                <a:effectLst/>
              </a:rPr>
            </a:br>
            <a:r>
              <a:rPr lang="en-US" altLang="ja-JP" sz="2400" cap="none" dirty="0">
                <a:solidFill>
                  <a:schemeClr val="tx1">
                    <a:lumMod val="95000"/>
                  </a:schemeClr>
                </a:solidFill>
                <a:effectLst/>
              </a:rPr>
              <a:t>300 </a:t>
            </a:r>
            <a:r>
              <a:rPr lang="ja-JP" altLang="en-US" sz="2400" cap="none" dirty="0">
                <a:solidFill>
                  <a:schemeClr val="tx1">
                    <a:lumMod val="95000"/>
                  </a:schemeClr>
                </a:solidFill>
                <a:effectLst/>
              </a:rPr>
              <a:t>次元のベクトルに変換</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graphicFrame>
        <p:nvGraphicFramePr>
          <p:cNvPr id="5" name="表 5">
            <a:extLst>
              <a:ext uri="{FF2B5EF4-FFF2-40B4-BE49-F238E27FC236}">
                <a16:creationId xmlns:a16="http://schemas.microsoft.com/office/drawing/2014/main" id="{5AD2BFF2-4E39-476A-8FCC-687E1B09CC94}"/>
              </a:ext>
            </a:extLst>
          </p:cNvPr>
          <p:cNvGraphicFramePr>
            <a:graphicFrameLocks noGrp="1"/>
          </p:cNvGraphicFramePr>
          <p:nvPr>
            <p:extLst>
              <p:ext uri="{D42A27DB-BD31-4B8C-83A1-F6EECF244321}">
                <p14:modId xmlns:p14="http://schemas.microsoft.com/office/powerpoint/2010/main" val="3969518387"/>
              </p:ext>
            </p:extLst>
          </p:nvPr>
        </p:nvGraphicFramePr>
        <p:xfrm>
          <a:off x="2977697" y="3454400"/>
          <a:ext cx="3186224" cy="2926080"/>
        </p:xfrm>
        <a:graphic>
          <a:graphicData uri="http://schemas.openxmlformats.org/drawingml/2006/table">
            <a:tbl>
              <a:tblPr firstRow="1" bandRow="1">
                <a:tableStyleId>{7DF18680-E054-41AD-8BC1-D1AEF772440D}</a:tableStyleId>
              </a:tblPr>
              <a:tblGrid>
                <a:gridCol w="1495646">
                  <a:extLst>
                    <a:ext uri="{9D8B030D-6E8A-4147-A177-3AD203B41FA5}">
                      <a16:colId xmlns:a16="http://schemas.microsoft.com/office/drawing/2014/main" val="3482068430"/>
                    </a:ext>
                  </a:extLst>
                </a:gridCol>
                <a:gridCol w="1690578">
                  <a:extLst>
                    <a:ext uri="{9D8B030D-6E8A-4147-A177-3AD203B41FA5}">
                      <a16:colId xmlns:a16="http://schemas.microsoft.com/office/drawing/2014/main" val="1175648635"/>
                    </a:ext>
                  </a:extLst>
                </a:gridCol>
              </a:tblGrid>
              <a:tr h="308119">
                <a:tc gridSpan="2">
                  <a:txBody>
                    <a:bodyPr/>
                    <a:lstStyle/>
                    <a:p>
                      <a:pPr algn="ctr"/>
                      <a:r>
                        <a:rPr kumimoji="1" lang="en-US" altLang="ja-JP" sz="1800" dirty="0"/>
                        <a:t>Doc2Vec </a:t>
                      </a:r>
                      <a:r>
                        <a:rPr kumimoji="1" lang="ja-JP" altLang="en-US" sz="1800" dirty="0"/>
                        <a:t>パラメータ</a:t>
                      </a:r>
                    </a:p>
                  </a:txBody>
                  <a:tcPr/>
                </a:tc>
                <a:tc hMerge="1">
                  <a:txBody>
                    <a:bodyPr/>
                    <a:lstStyle/>
                    <a:p>
                      <a:pPr algn="ctr"/>
                      <a:r>
                        <a:rPr kumimoji="1" lang="en-US" altLang="ja-JP" sz="1600" dirty="0"/>
                        <a:t>value</a:t>
                      </a:r>
                      <a:endParaRPr kumimoji="1" lang="ja-JP" altLang="en-US" sz="1600" dirty="0"/>
                    </a:p>
                  </a:txBody>
                  <a:tcPr/>
                </a:tc>
                <a:extLst>
                  <a:ext uri="{0D108BD9-81ED-4DB2-BD59-A6C34878D82A}">
                    <a16:rowId xmlns:a16="http://schemas.microsoft.com/office/drawing/2014/main" val="839409172"/>
                  </a:ext>
                </a:extLst>
              </a:tr>
              <a:tr h="607797">
                <a:tc>
                  <a:txBody>
                    <a:bodyPr/>
                    <a:lstStyle/>
                    <a:p>
                      <a:pPr algn="ctr"/>
                      <a:r>
                        <a:rPr kumimoji="1" lang="en-US" altLang="ja-JP" sz="1600" dirty="0"/>
                        <a:t>corpus</a:t>
                      </a:r>
                      <a:endParaRPr kumimoji="1" lang="ja-JP" altLang="en-US" sz="1600" dirty="0"/>
                    </a:p>
                  </a:txBody>
                  <a:tcPr anchor="ctr"/>
                </a:tc>
                <a:tc>
                  <a:txBody>
                    <a:bodyPr/>
                    <a:lstStyle/>
                    <a:p>
                      <a:pPr algn="ctr"/>
                      <a:r>
                        <a:rPr kumimoji="1" lang="ja-JP" altLang="en-US" sz="1200" dirty="0"/>
                        <a:t>日本語 </a:t>
                      </a:r>
                      <a:r>
                        <a:rPr kumimoji="1" lang="en-US" altLang="ja-JP" sz="1200" dirty="0"/>
                        <a:t>Wikipedia, </a:t>
                      </a:r>
                    </a:p>
                    <a:p>
                      <a:pPr algn="ctr"/>
                      <a:r>
                        <a:rPr kumimoji="1" lang="ja-JP" altLang="en-US" sz="1200" dirty="0"/>
                        <a:t>小説家になろう</a:t>
                      </a:r>
                      <a:r>
                        <a:rPr kumimoji="1" lang="en-US" altLang="ja-JP" sz="1200" dirty="0"/>
                        <a:t>,</a:t>
                      </a:r>
                    </a:p>
                    <a:p>
                      <a:pPr algn="ctr"/>
                      <a:r>
                        <a:rPr kumimoji="1" lang="ja-JP" altLang="en-US" sz="1200" dirty="0"/>
                        <a:t>青空文庫</a:t>
                      </a:r>
                    </a:p>
                  </a:txBody>
                  <a:tcPr/>
                </a:tc>
                <a:extLst>
                  <a:ext uri="{0D108BD9-81ED-4DB2-BD59-A6C34878D82A}">
                    <a16:rowId xmlns:a16="http://schemas.microsoft.com/office/drawing/2014/main" val="2737731379"/>
                  </a:ext>
                </a:extLst>
              </a:tr>
              <a:tr h="308119">
                <a:tc>
                  <a:txBody>
                    <a:bodyPr/>
                    <a:lstStyle/>
                    <a:p>
                      <a:pPr algn="ctr"/>
                      <a:r>
                        <a:rPr kumimoji="1" lang="en-US" altLang="ja-JP" sz="1600" baseline="0" dirty="0"/>
                        <a:t>vector size</a:t>
                      </a:r>
                      <a:endParaRPr kumimoji="1" lang="ja-JP" altLang="en-US" sz="1600" baseline="0" dirty="0"/>
                    </a:p>
                  </a:txBody>
                  <a:tcPr/>
                </a:tc>
                <a:tc>
                  <a:txBody>
                    <a:bodyPr/>
                    <a:lstStyle/>
                    <a:p>
                      <a:pPr algn="ctr"/>
                      <a:r>
                        <a:rPr kumimoji="1" lang="en-US" altLang="ja-JP" sz="1600" baseline="0" dirty="0"/>
                        <a:t>300</a:t>
                      </a:r>
                      <a:endParaRPr kumimoji="1" lang="ja-JP" altLang="en-US" sz="1600" baseline="0" dirty="0"/>
                    </a:p>
                  </a:txBody>
                  <a:tcPr/>
                </a:tc>
                <a:extLst>
                  <a:ext uri="{0D108BD9-81ED-4DB2-BD59-A6C34878D82A}">
                    <a16:rowId xmlns:a16="http://schemas.microsoft.com/office/drawing/2014/main" val="3532121685"/>
                  </a:ext>
                </a:extLst>
              </a:tr>
              <a:tr h="308119">
                <a:tc>
                  <a:txBody>
                    <a:bodyPr/>
                    <a:lstStyle/>
                    <a:p>
                      <a:pPr algn="ctr"/>
                      <a:r>
                        <a:rPr kumimoji="1" lang="en-US" altLang="ja-JP" sz="1600" baseline="0" dirty="0"/>
                        <a:t>epochs</a:t>
                      </a:r>
                      <a:endParaRPr kumimoji="1" lang="ja-JP" altLang="en-US" sz="1600" baseline="0" dirty="0"/>
                    </a:p>
                  </a:txBody>
                  <a:tcPr/>
                </a:tc>
                <a:tc>
                  <a:txBody>
                    <a:bodyPr/>
                    <a:lstStyle/>
                    <a:p>
                      <a:pPr algn="ctr"/>
                      <a:r>
                        <a:rPr kumimoji="1" lang="en-US" altLang="ja-JP" sz="1600" baseline="0" dirty="0"/>
                        <a:t>30</a:t>
                      </a:r>
                      <a:endParaRPr kumimoji="1" lang="ja-JP" altLang="en-US" sz="1600" baseline="0" dirty="0"/>
                    </a:p>
                  </a:txBody>
                  <a:tcPr/>
                </a:tc>
                <a:extLst>
                  <a:ext uri="{0D108BD9-81ED-4DB2-BD59-A6C34878D82A}">
                    <a16:rowId xmlns:a16="http://schemas.microsoft.com/office/drawing/2014/main" val="3855374097"/>
                  </a:ext>
                </a:extLst>
              </a:tr>
              <a:tr h="308119">
                <a:tc>
                  <a:txBody>
                    <a:bodyPr/>
                    <a:lstStyle/>
                    <a:p>
                      <a:pPr algn="ctr"/>
                      <a:r>
                        <a:rPr kumimoji="1" lang="en-US" altLang="ja-JP" sz="1400" baseline="0" dirty="0"/>
                        <a:t>window size</a:t>
                      </a:r>
                      <a:endParaRPr kumimoji="1" lang="ja-JP" altLang="en-US" sz="1400" baseline="0" dirty="0"/>
                    </a:p>
                  </a:txBody>
                  <a:tcPr/>
                </a:tc>
                <a:tc>
                  <a:txBody>
                    <a:bodyPr/>
                    <a:lstStyle/>
                    <a:p>
                      <a:pPr algn="ctr"/>
                      <a:r>
                        <a:rPr kumimoji="1" lang="en-US" altLang="ja-JP" sz="1600" baseline="0" dirty="0"/>
                        <a:t>8</a:t>
                      </a:r>
                      <a:endParaRPr kumimoji="1" lang="ja-JP" altLang="en-US" sz="1600" baseline="0" dirty="0"/>
                    </a:p>
                  </a:txBody>
                  <a:tcPr/>
                </a:tc>
                <a:extLst>
                  <a:ext uri="{0D108BD9-81ED-4DB2-BD59-A6C34878D82A}">
                    <a16:rowId xmlns:a16="http://schemas.microsoft.com/office/drawing/2014/main" val="3652594605"/>
                  </a:ext>
                </a:extLst>
              </a:tr>
              <a:tr h="308119">
                <a:tc>
                  <a:txBody>
                    <a:bodyPr/>
                    <a:lstStyle/>
                    <a:p>
                      <a:pPr algn="ctr"/>
                      <a:r>
                        <a:rPr kumimoji="1" lang="en-US" altLang="ja-JP" sz="1600" baseline="0" dirty="0"/>
                        <a:t>min count</a:t>
                      </a:r>
                      <a:endParaRPr kumimoji="1" lang="ja-JP" altLang="en-US" sz="1600" baseline="0" dirty="0"/>
                    </a:p>
                  </a:txBody>
                  <a:tcPr/>
                </a:tc>
                <a:tc>
                  <a:txBody>
                    <a:bodyPr/>
                    <a:lstStyle/>
                    <a:p>
                      <a:pPr algn="ctr"/>
                      <a:r>
                        <a:rPr kumimoji="1" lang="en-US" altLang="ja-JP" sz="1600" baseline="0" dirty="0"/>
                        <a:t>5</a:t>
                      </a:r>
                      <a:endParaRPr kumimoji="1" lang="ja-JP" altLang="en-US" sz="1600" baseline="0" dirty="0"/>
                    </a:p>
                  </a:txBody>
                  <a:tcPr/>
                </a:tc>
                <a:extLst>
                  <a:ext uri="{0D108BD9-81ED-4DB2-BD59-A6C34878D82A}">
                    <a16:rowId xmlns:a16="http://schemas.microsoft.com/office/drawing/2014/main" val="4138489250"/>
                  </a:ext>
                </a:extLst>
              </a:tr>
              <a:tr h="531822">
                <a:tc>
                  <a:txBody>
                    <a:bodyPr/>
                    <a:lstStyle/>
                    <a:p>
                      <a:pPr algn="ctr"/>
                      <a:r>
                        <a:rPr kumimoji="1" lang="en-US" altLang="ja-JP" sz="1600" baseline="0" dirty="0"/>
                        <a:t>model type</a:t>
                      </a:r>
                      <a:endParaRPr kumimoji="1" lang="ja-JP" altLang="en-US" sz="1600" baseline="0" dirty="0"/>
                    </a:p>
                  </a:txBody>
                  <a:tcPr anchor="ctr"/>
                </a:tc>
                <a:tc>
                  <a:txBody>
                    <a:bodyPr/>
                    <a:lstStyle/>
                    <a:p>
                      <a:pPr algn="ctr"/>
                      <a:r>
                        <a:rPr kumimoji="1" lang="en-US" altLang="ja-JP" sz="1600" baseline="0" dirty="0"/>
                        <a:t>Distributed Memory</a:t>
                      </a:r>
                      <a:endParaRPr kumimoji="1" lang="ja-JP" altLang="en-US" sz="1600" baseline="0" dirty="0"/>
                    </a:p>
                  </a:txBody>
                  <a:tcPr/>
                </a:tc>
                <a:extLst>
                  <a:ext uri="{0D108BD9-81ED-4DB2-BD59-A6C34878D82A}">
                    <a16:rowId xmlns:a16="http://schemas.microsoft.com/office/drawing/2014/main" val="884563574"/>
                  </a:ext>
                </a:extLst>
              </a:tr>
            </a:tbl>
          </a:graphicData>
        </a:graphic>
      </p:graphicFrame>
    </p:spTree>
    <p:extLst>
      <p:ext uri="{BB962C8B-B14F-4D97-AF65-F5344CB8AC3E}">
        <p14:creationId xmlns:p14="http://schemas.microsoft.com/office/powerpoint/2010/main" val="335716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lumMod val="95000"/>
                  </a:schemeClr>
                </a:solidFill>
                <a:effectLst/>
              </a:rPr>
              <a:t>同じ行動ラベル内で</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同じキャプションが付いている場合は</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重複しないようにする</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3200" dirty="0"/>
              <a:t>重複キャプションデータの削除</a:t>
            </a:r>
            <a:endParaRPr lang="ja-JP" altLang="en-US" sz="3200" cap="none" dirty="0">
              <a:solidFill>
                <a:schemeClr val="tx1"/>
              </a:solidFill>
            </a:endParaRPr>
          </a:p>
        </p:txBody>
      </p:sp>
      <p:graphicFrame>
        <p:nvGraphicFramePr>
          <p:cNvPr id="7" name="表 8">
            <a:extLst>
              <a:ext uri="{FF2B5EF4-FFF2-40B4-BE49-F238E27FC236}">
                <a16:creationId xmlns:a16="http://schemas.microsoft.com/office/drawing/2014/main" id="{0D64A479-F0F4-489D-A3D7-99E9701B68DA}"/>
              </a:ext>
            </a:extLst>
          </p:cNvPr>
          <p:cNvGraphicFramePr>
            <a:graphicFrameLocks noGrp="1"/>
          </p:cNvGraphicFramePr>
          <p:nvPr>
            <p:extLst>
              <p:ext uri="{D42A27DB-BD31-4B8C-83A1-F6EECF244321}">
                <p14:modId xmlns:p14="http://schemas.microsoft.com/office/powerpoint/2010/main" val="3685697417"/>
              </p:ext>
            </p:extLst>
          </p:nvPr>
        </p:nvGraphicFramePr>
        <p:xfrm>
          <a:off x="1286429" y="3593804"/>
          <a:ext cx="6571141" cy="2828262"/>
        </p:xfrm>
        <a:graphic>
          <a:graphicData uri="http://schemas.openxmlformats.org/drawingml/2006/table">
            <a:tbl>
              <a:tblPr firstRow="1" bandRow="1">
                <a:tableStyleId>{22838BEF-8BB2-4498-84A7-C5851F593DF1}</a:tableStyleId>
              </a:tblPr>
              <a:tblGrid>
                <a:gridCol w="898223">
                  <a:extLst>
                    <a:ext uri="{9D8B030D-6E8A-4147-A177-3AD203B41FA5}">
                      <a16:colId xmlns:a16="http://schemas.microsoft.com/office/drawing/2014/main" val="3475370750"/>
                    </a:ext>
                  </a:extLst>
                </a:gridCol>
                <a:gridCol w="898223">
                  <a:extLst>
                    <a:ext uri="{9D8B030D-6E8A-4147-A177-3AD203B41FA5}">
                      <a16:colId xmlns:a16="http://schemas.microsoft.com/office/drawing/2014/main" val="1383840031"/>
                    </a:ext>
                  </a:extLst>
                </a:gridCol>
                <a:gridCol w="2265302">
                  <a:extLst>
                    <a:ext uri="{9D8B030D-6E8A-4147-A177-3AD203B41FA5}">
                      <a16:colId xmlns:a16="http://schemas.microsoft.com/office/drawing/2014/main" val="2223544299"/>
                    </a:ext>
                  </a:extLst>
                </a:gridCol>
                <a:gridCol w="2509393">
                  <a:extLst>
                    <a:ext uri="{9D8B030D-6E8A-4147-A177-3AD203B41FA5}">
                      <a16:colId xmlns:a16="http://schemas.microsoft.com/office/drawing/2014/main" val="3229822255"/>
                    </a:ext>
                  </a:extLst>
                </a:gridCol>
              </a:tblGrid>
              <a:tr h="471377">
                <a:tc>
                  <a:txBody>
                    <a:bodyPr/>
                    <a:lstStyle/>
                    <a:p>
                      <a:r>
                        <a:rPr kumimoji="1" lang="en-US" altLang="ja-JP" dirty="0">
                          <a:solidFill>
                            <a:schemeClr val="tx1"/>
                          </a:solidFill>
                        </a:rPr>
                        <a:t>label</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place</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person</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action (</a:t>
                      </a:r>
                      <a:r>
                        <a:rPr kumimoji="1" lang="ja-JP" altLang="en-US" dirty="0">
                          <a:solidFill>
                            <a:schemeClr val="tx1"/>
                          </a:solidFill>
                        </a:rPr>
                        <a:t>キャプション</a:t>
                      </a:r>
                      <a:r>
                        <a:rPr kumimoji="1" lang="en-US" altLang="ja-JP" dirty="0">
                          <a:solidFill>
                            <a:schemeClr val="tx1"/>
                          </a:solidFill>
                        </a:rPr>
                        <a:t>)</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3874644955"/>
                  </a:ext>
                </a:extLst>
              </a:tr>
              <a:tr h="471377">
                <a:tc>
                  <a:txBody>
                    <a:bodyPr/>
                    <a:lstStyle/>
                    <a:p>
                      <a:pPr algn="l"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公園</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371788576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グレーの服を着た男性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ベンチに座って何かを飲んでいる</a:t>
                      </a:r>
                    </a:p>
                  </a:txBody>
                  <a:tcPr marL="9525" marR="9525" marT="9525" marB="0" anchor="ctr"/>
                </a:tc>
                <a:extLst>
                  <a:ext uri="{0D108BD9-81ED-4DB2-BD59-A6C34878D82A}">
                    <a16:rowId xmlns:a16="http://schemas.microsoft.com/office/drawing/2014/main" val="252232633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グレー上着を着た男性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tc>
                <a:extLst>
                  <a:ext uri="{0D108BD9-81ED-4DB2-BD59-A6C34878D82A}">
                    <a16:rowId xmlns:a16="http://schemas.microsoft.com/office/drawing/2014/main" val="313373901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灰色の服を着ている男性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277144557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187256888"/>
                  </a:ext>
                </a:extLst>
              </a:tr>
            </a:tbl>
          </a:graphicData>
        </a:graphic>
      </p:graphicFrame>
      <p:sp>
        <p:nvSpPr>
          <p:cNvPr id="2" name="正方形/長方形 1">
            <a:extLst>
              <a:ext uri="{FF2B5EF4-FFF2-40B4-BE49-F238E27FC236}">
                <a16:creationId xmlns:a16="http://schemas.microsoft.com/office/drawing/2014/main" id="{BF8AF4A8-FBB0-4FA9-86BF-13C688A1DE1E}"/>
              </a:ext>
            </a:extLst>
          </p:cNvPr>
          <p:cNvSpPr/>
          <p:nvPr/>
        </p:nvSpPr>
        <p:spPr>
          <a:xfrm>
            <a:off x="5345430" y="3593804"/>
            <a:ext cx="2512140" cy="28282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1052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2;p14">
            <a:extLst>
              <a:ext uri="{FF2B5EF4-FFF2-40B4-BE49-F238E27FC236}">
                <a16:creationId xmlns:a16="http://schemas.microsoft.com/office/drawing/2014/main" id="{9ECC44BC-1AA4-B9CF-5E4C-8D2D2F7591E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Models,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Transformer </a:t>
            </a:r>
            <a:r>
              <a:rPr lang="ja-JP" altLang="en-US" sz="2400" dirty="0">
                <a:latin typeface="+mn-ea"/>
                <a:ea typeface="+mn-ea"/>
              </a:rPr>
              <a:t>構造を持つ </a:t>
            </a:r>
            <a:r>
              <a:rPr lang="en-US" altLang="ja-JP" sz="2400" b="1" dirty="0">
                <a:solidFill>
                  <a:schemeClr val="tx1">
                    <a:lumMod val="95000"/>
                  </a:schemeClr>
                </a:solidFill>
                <a:latin typeface="+mn-ea"/>
                <a:ea typeface="+mn-ea"/>
              </a:rPr>
              <a:t>BERT</a:t>
            </a:r>
            <a:r>
              <a:rPr lang="en-US" altLang="ja-JP" sz="2400" dirty="0">
                <a:latin typeface="+mn-ea"/>
                <a:ea typeface="+mn-ea"/>
              </a:rPr>
              <a:t> </a:t>
            </a:r>
            <a:r>
              <a:rPr lang="ja-JP" altLang="en-US" sz="2400" dirty="0">
                <a:latin typeface="+mn-ea"/>
                <a:ea typeface="+mn-ea"/>
              </a:rPr>
              <a:t>や </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などを</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ja-JP" altLang="en-US" sz="2400" dirty="0">
                <a:latin typeface="+mn-ea"/>
                <a:ea typeface="+mn-ea"/>
              </a:rPr>
              <a:t>活用した </a:t>
            </a:r>
            <a:r>
              <a:rPr lang="en-US" sz="2400" dirty="0">
                <a:latin typeface="+mn-ea"/>
                <a:ea typeface="+mn-ea"/>
              </a:rPr>
              <a:t>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endParaRPr lang="en-US" altLang="ja-JP" sz="2400" dirty="0">
              <a:latin typeface="+mn-ea"/>
              <a:ea typeface="+mn-ea"/>
            </a:endParaRPr>
          </a:p>
          <a:p>
            <a:pPr marL="0" lvl="0" indent="0" algn="l" rtl="0">
              <a:spcBef>
                <a:spcPts val="0"/>
              </a:spcBef>
              <a:spcAft>
                <a:spcPts val="0"/>
              </a:spcAft>
              <a:buNone/>
            </a:pPr>
            <a:br>
              <a:rPr lang="en-US" altLang="ja-JP" sz="2400" dirty="0">
                <a:latin typeface="+mn-ea"/>
                <a:ea typeface="+mn-ea"/>
              </a:rPr>
            </a:br>
            <a:r>
              <a:rPr lang="en-US" altLang="ja-JP" sz="2400" dirty="0">
                <a:latin typeface="+mn-ea"/>
                <a:ea typeface="+mn-ea"/>
              </a:rPr>
              <a:t>	</a:t>
            </a:r>
            <a:r>
              <a:rPr lang="ja-JP" altLang="en-US" sz="2400" dirty="0">
                <a:latin typeface="+mn-ea"/>
                <a:ea typeface="+mn-ea"/>
              </a:rPr>
              <a:t>・チャット </a:t>
            </a:r>
            <a:r>
              <a:rPr lang="en-US" altLang="ja-JP" sz="2400" dirty="0">
                <a:latin typeface="+mn-ea"/>
                <a:ea typeface="+mn-ea"/>
              </a:rPr>
              <a:t>bot</a:t>
            </a:r>
          </a:p>
          <a:p>
            <a:pPr marL="0" lvl="0" indent="0" algn="l" rtl="0">
              <a:spcBef>
                <a:spcPts val="0"/>
              </a:spcBef>
              <a:spcAft>
                <a:spcPts val="0"/>
              </a:spcAft>
              <a:buNone/>
            </a:pPr>
            <a:r>
              <a:rPr lang="en-US" altLang="ja-JP" sz="2400" dirty="0">
                <a:latin typeface="+mn-ea"/>
              </a:rPr>
              <a:t>	</a:t>
            </a:r>
            <a:r>
              <a:rPr lang="ja-JP" altLang="en-US" sz="2400" dirty="0">
                <a:latin typeface="+mn-ea"/>
              </a:rPr>
              <a:t>・コンテンツ生成</a:t>
            </a:r>
            <a:endParaRPr lang="en-US" altLang="ja-JP" sz="2400" dirty="0">
              <a:latin typeface="+mn-ea"/>
            </a:endParaRPr>
          </a:p>
          <a:p>
            <a:pPr marL="0" lvl="0" indent="0" algn="l" rtl="0">
              <a:spcBef>
                <a:spcPts val="0"/>
              </a:spcBef>
              <a:spcAft>
                <a:spcPts val="0"/>
              </a:spcAft>
              <a:buNone/>
            </a:pPr>
            <a:r>
              <a:rPr lang="en-US" altLang="ja-JP" sz="2400" dirty="0">
                <a:latin typeface="+mn-ea"/>
                <a:ea typeface="+mn-ea"/>
              </a:rPr>
              <a:t>	</a:t>
            </a:r>
            <a:r>
              <a:rPr lang="ja-JP" altLang="en-US" sz="2400" dirty="0">
                <a:latin typeface="+mn-ea"/>
                <a:ea typeface="+mn-ea"/>
              </a:rPr>
              <a:t>・データ分析</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など</a:t>
            </a:r>
            <a:endParaRPr lang="en-US" altLang="ja-JP" sz="2400" dirty="0">
              <a:latin typeface="+mn-ea"/>
            </a:endParaRPr>
          </a:p>
          <a:p>
            <a:pPr marL="0" lvl="0" indent="0" algn="l" rtl="0">
              <a:spcBef>
                <a:spcPts val="0"/>
              </a:spcBef>
              <a:spcAft>
                <a:spcPts val="0"/>
              </a:spcAft>
              <a:buNone/>
            </a:pP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⇒精度向上のためには</a:t>
            </a: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dirty="0">
                <a:solidFill>
                  <a:schemeClr val="tx1">
                    <a:lumMod val="95000"/>
                  </a:schemeClr>
                </a:solidFill>
                <a:latin typeface="+mn-ea"/>
                <a:ea typeface="+mn-ea"/>
              </a:rPr>
              <a:t>最適な処理</a:t>
            </a:r>
            <a:r>
              <a:rPr lang="ja-JP" altLang="en-US" sz="2400" dirty="0">
                <a:latin typeface="+mn-ea"/>
                <a:ea typeface="+mn-ea"/>
              </a:rPr>
              <a:t>を行う手法が重要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grpSp>
        <p:nvGrpSpPr>
          <p:cNvPr id="13" name="グループ化 12">
            <a:extLst>
              <a:ext uri="{FF2B5EF4-FFF2-40B4-BE49-F238E27FC236}">
                <a16:creationId xmlns:a16="http://schemas.microsoft.com/office/drawing/2014/main" id="{C7534B31-C30B-F23F-BC09-9FA88503C6B0}"/>
              </a:ext>
            </a:extLst>
          </p:cNvPr>
          <p:cNvGrpSpPr/>
          <p:nvPr/>
        </p:nvGrpSpPr>
        <p:grpSpPr>
          <a:xfrm>
            <a:off x="5369392" y="2950028"/>
            <a:ext cx="2707808" cy="2160658"/>
            <a:chOff x="9614821" y="2733845"/>
            <a:chExt cx="3361132" cy="3008213"/>
          </a:xfrm>
        </p:grpSpPr>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821" y="2733845"/>
              <a:ext cx="3361132" cy="3008213"/>
            </a:xfrm>
            <a:prstGeom prst="rect">
              <a:avLst/>
            </a:prstGeom>
          </p:spPr>
        </p:pic>
        <p:pic>
          <p:nvPicPr>
            <p:cNvPr id="1026" name="Picture 2" descr="学ぶ人工知能のイラスト">
              <a:extLst>
                <a:ext uri="{FF2B5EF4-FFF2-40B4-BE49-F238E27FC236}">
                  <a16:creationId xmlns:a16="http://schemas.microsoft.com/office/drawing/2014/main" id="{E3404BC8-6710-068E-0674-81A92986A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8311" y="3429000"/>
              <a:ext cx="1087700" cy="11822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sz="3000" dirty="0">
                <a:solidFill>
                  <a:schemeClr val="tx1">
                    <a:lumMod val="95000"/>
                  </a:schemeClr>
                </a:solidFill>
              </a:rPr>
              <a:t>キャプションを入力とする</a:t>
            </a:r>
            <a:r>
              <a:rPr lang="ja-JP" altLang="en-US" sz="3200" dirty="0">
                <a:solidFill>
                  <a:schemeClr val="tx1">
                    <a:lumMod val="95000"/>
                  </a:schemeClr>
                </a:solidFill>
              </a:rPr>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830997"/>
          </a:xfrm>
          <a:prstGeom prst="rect">
            <a:avLst/>
          </a:prstGeom>
          <a:noFill/>
        </p:spPr>
        <p:txBody>
          <a:bodyPr wrap="square" rtlCol="0">
            <a:spAutoFit/>
          </a:bodyPr>
          <a:lstStyle/>
          <a:p>
            <a:r>
              <a:rPr lang="ja-JP" altLang="en-US" sz="2400" dirty="0">
                <a:solidFill>
                  <a:schemeClr val="tx1">
                    <a:lumMod val="95000"/>
                  </a:schemeClr>
                </a:solidFill>
              </a:rPr>
              <a:t>識別器には</a:t>
            </a:r>
            <a:endParaRPr lang="en-US" altLang="ja-JP" sz="2400" dirty="0">
              <a:solidFill>
                <a:schemeClr val="tx1">
                  <a:lumMod val="95000"/>
                </a:schemeClr>
              </a:solidFill>
            </a:endParaRPr>
          </a:p>
          <a:p>
            <a:r>
              <a:rPr lang="en-US" altLang="ja-JP" sz="2400" dirty="0">
                <a:solidFill>
                  <a:schemeClr val="tx1">
                    <a:lumMod val="95000"/>
                  </a:schemeClr>
                </a:solidFill>
              </a:rPr>
              <a:t>3 </a:t>
            </a:r>
            <a:r>
              <a:rPr lang="ja-JP" altLang="en-US" sz="2400" dirty="0">
                <a:solidFill>
                  <a:schemeClr val="tx1">
                    <a:lumMod val="95000"/>
                  </a:schemeClr>
                </a:solidFill>
              </a:rPr>
              <a:t>層の </a:t>
            </a:r>
            <a:r>
              <a:rPr lang="en-US" altLang="ja-JP" sz="2400" dirty="0">
                <a:solidFill>
                  <a:schemeClr val="tx1">
                    <a:lumMod val="95000"/>
                  </a:schemeClr>
                </a:solidFill>
              </a:rPr>
              <a:t>MLP </a:t>
            </a:r>
            <a:r>
              <a:rPr lang="ja-JP" altLang="en-US" sz="2400" dirty="0">
                <a:solidFill>
                  <a:schemeClr val="tx1">
                    <a:lumMod val="95000"/>
                  </a:schemeClr>
                </a:solidFill>
              </a:rPr>
              <a:t>を用いた</a:t>
            </a:r>
            <a:endParaRPr lang="en-US" altLang="ja-JP" sz="2400" dirty="0">
              <a:solidFill>
                <a:schemeClr val="tx1">
                  <a:lumMod val="95000"/>
                </a:schemeClr>
              </a:solidFill>
            </a:endParaRPr>
          </a:p>
        </p:txBody>
      </p:sp>
      <p:grpSp>
        <p:nvGrpSpPr>
          <p:cNvPr id="16" name="グループ化 15">
            <a:extLst>
              <a:ext uri="{FF2B5EF4-FFF2-40B4-BE49-F238E27FC236}">
                <a16:creationId xmlns:a16="http://schemas.microsoft.com/office/drawing/2014/main" id="{D1697388-763F-438C-A84A-AA4E49C415BE}"/>
              </a:ext>
            </a:extLst>
          </p:cNvPr>
          <p:cNvGrpSpPr/>
          <p:nvPr/>
        </p:nvGrpSpPr>
        <p:grpSpPr>
          <a:xfrm>
            <a:off x="1265274" y="4726210"/>
            <a:ext cx="6283779" cy="1433715"/>
            <a:chOff x="1265274" y="3982062"/>
            <a:chExt cx="6283779" cy="1433715"/>
          </a:xfrm>
        </p:grpSpPr>
        <p:grpSp>
          <p:nvGrpSpPr>
            <p:cNvPr id="9" name="グループ化 8">
              <a:extLst>
                <a:ext uri="{FF2B5EF4-FFF2-40B4-BE49-F238E27FC236}">
                  <a16:creationId xmlns:a16="http://schemas.microsoft.com/office/drawing/2014/main" id="{76ECC3F0-17CD-4471-BC87-3D6244CD4493}"/>
                </a:ext>
              </a:extLst>
            </p:cNvPr>
            <p:cNvGrpSpPr/>
            <p:nvPr/>
          </p:nvGrpSpPr>
          <p:grpSpPr>
            <a:xfrm>
              <a:off x="1265274" y="3982062"/>
              <a:ext cx="6283779" cy="1433715"/>
              <a:chOff x="1942879" y="3928311"/>
              <a:chExt cx="6283779" cy="1433715"/>
            </a:xfrm>
          </p:grpSpPr>
          <p:sp>
            <p:nvSpPr>
              <p:cNvPr id="41" name="正方形/長方形 40">
                <a:extLst>
                  <a:ext uri="{FF2B5EF4-FFF2-40B4-BE49-F238E27FC236}">
                    <a16:creationId xmlns:a16="http://schemas.microsoft.com/office/drawing/2014/main" id="{7625B30A-BEEB-4EF7-8BDF-F1477928EBF5}"/>
                  </a:ext>
                </a:extLst>
              </p:cNvPr>
              <p:cNvSpPr/>
              <p:nvPr/>
            </p:nvSpPr>
            <p:spPr>
              <a:xfrm>
                <a:off x="1942879" y="4405433"/>
                <a:ext cx="1587976" cy="488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キャプション</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871449" y="4405433"/>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動作ラベル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2183854" y="3928311"/>
                <a:ext cx="1106025" cy="461665"/>
              </a:xfrm>
              <a:prstGeom prst="rect">
                <a:avLst/>
              </a:prstGeom>
              <a:noFill/>
            </p:spPr>
            <p:txBody>
              <a:bodyPr wrap="square" rtlCol="0">
                <a:spAutoFit/>
              </a:bodyPr>
              <a:lstStyle/>
              <a:p>
                <a:pPr algn="ctr"/>
                <a:r>
                  <a:rPr kumimoji="1" lang="en-US" altLang="ja-JP" sz="2400" dirty="0"/>
                  <a:t>Input</a:t>
                </a:r>
                <a:endParaRPr kumimoji="1" lang="ja-JP" altLang="en-US" sz="2400" dirty="0"/>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871450" y="3948875"/>
                <a:ext cx="1355208" cy="461665"/>
              </a:xfrm>
              <a:prstGeom prst="rect">
                <a:avLst/>
              </a:prstGeom>
              <a:noFill/>
            </p:spPr>
            <p:txBody>
              <a:bodyPr wrap="square" rtlCol="0">
                <a:spAutoFit/>
              </a:bodyPr>
              <a:lstStyle/>
              <a:p>
                <a:pPr algn="ctr"/>
                <a:r>
                  <a:rPr kumimoji="1" lang="en-US" altLang="ja-JP" sz="2400" dirty="0"/>
                  <a:t>Output</a:t>
                </a:r>
                <a:endParaRPr kumimoji="1" lang="ja-JP" altLang="en-US" sz="2400" dirty="0"/>
              </a:p>
            </p:txBody>
          </p:sp>
          <p:sp>
            <p:nvSpPr>
              <p:cNvPr id="45" name="正方形/長方形 44">
                <a:extLst>
                  <a:ext uri="{FF2B5EF4-FFF2-40B4-BE49-F238E27FC236}">
                    <a16:creationId xmlns:a16="http://schemas.microsoft.com/office/drawing/2014/main" id="{DFE93C28-9473-4DFF-B8F1-56439085E60E}"/>
                  </a:ext>
                </a:extLst>
              </p:cNvPr>
              <p:cNvSpPr/>
              <p:nvPr/>
            </p:nvSpPr>
            <p:spPr>
              <a:xfrm>
                <a:off x="3837429" y="4404327"/>
                <a:ext cx="1355209" cy="48865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Doc2Vec</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cxnSpLocks/>
                <a:stCxn id="41" idx="3"/>
                <a:endCxn id="45" idx="1"/>
              </p:cNvCxnSpPr>
              <p:nvPr/>
            </p:nvCxnSpPr>
            <p:spPr>
              <a:xfrm flipV="1">
                <a:off x="3530855" y="4648655"/>
                <a:ext cx="306574" cy="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9C422828-64A9-4E84-8B4C-50945709EA00}"/>
                  </a:ext>
                </a:extLst>
              </p:cNvPr>
              <p:cNvCxnSpPr>
                <a:cxnSpLocks/>
                <a:endCxn id="42" idx="1"/>
              </p:cNvCxnSpPr>
              <p:nvPr/>
            </p:nvCxnSpPr>
            <p:spPr>
              <a:xfrm>
                <a:off x="6547848" y="4649763"/>
                <a:ext cx="323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1266381-9653-4DB1-BF41-BB9161428AA9}"/>
                  </a:ext>
                </a:extLst>
              </p:cNvPr>
              <p:cNvSpPr/>
              <p:nvPr/>
            </p:nvSpPr>
            <p:spPr>
              <a:xfrm>
                <a:off x="5522682" y="4404328"/>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14" name="テキスト ボックス 13">
                <a:extLst>
                  <a:ext uri="{FF2B5EF4-FFF2-40B4-BE49-F238E27FC236}">
                    <a16:creationId xmlns:a16="http://schemas.microsoft.com/office/drawing/2014/main" id="{203D9A21-EFEF-4A04-8751-8AE7519787EA}"/>
                  </a:ext>
                </a:extLst>
              </p:cNvPr>
              <p:cNvSpPr txBox="1"/>
              <p:nvPr/>
            </p:nvSpPr>
            <p:spPr>
              <a:xfrm>
                <a:off x="5026800" y="4992694"/>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cxnSp>
            <p:nvCxnSpPr>
              <p:cNvPr id="18" name="直線矢印コネクタ 17">
                <a:extLst>
                  <a:ext uri="{FF2B5EF4-FFF2-40B4-BE49-F238E27FC236}">
                    <a16:creationId xmlns:a16="http://schemas.microsoft.com/office/drawing/2014/main" id="{1B383D53-41B9-4331-A233-80D51497CA02}"/>
                  </a:ext>
                </a:extLst>
              </p:cNvPr>
              <p:cNvCxnSpPr>
                <a:cxnSpLocks/>
              </p:cNvCxnSpPr>
              <p:nvPr/>
            </p:nvCxnSpPr>
            <p:spPr>
              <a:xfrm>
                <a:off x="5192638" y="4649763"/>
                <a:ext cx="306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D53F4F17-F30D-4957-8DE6-FBD27FCEBED5}"/>
                </a:ext>
              </a:extLst>
            </p:cNvPr>
            <p:cNvSpPr txBox="1"/>
            <p:nvPr/>
          </p:nvSpPr>
          <p:spPr>
            <a:xfrm>
              <a:off x="3107155" y="3982062"/>
              <a:ext cx="1457706" cy="461665"/>
            </a:xfrm>
            <a:prstGeom prst="rect">
              <a:avLst/>
            </a:prstGeom>
            <a:noFill/>
          </p:spPr>
          <p:txBody>
            <a:bodyPr wrap="square" rtlCol="0">
              <a:spAutoFit/>
            </a:bodyPr>
            <a:lstStyle/>
            <a:p>
              <a:pPr algn="ctr"/>
              <a:r>
                <a:rPr kumimoji="1" lang="en-US" altLang="ja-JP" sz="2400" dirty="0"/>
                <a:t>Encoder</a:t>
              </a:r>
              <a:endParaRPr kumimoji="1" lang="ja-JP" altLang="en-US" sz="2400" dirty="0"/>
            </a:p>
          </p:txBody>
        </p:sp>
      </p:grpSp>
      <p:graphicFrame>
        <p:nvGraphicFramePr>
          <p:cNvPr id="27" name="表 26">
            <a:extLst>
              <a:ext uri="{FF2B5EF4-FFF2-40B4-BE49-F238E27FC236}">
                <a16:creationId xmlns:a16="http://schemas.microsoft.com/office/drawing/2014/main" id="{80BB6BF2-D4ED-4D1C-AAD7-C7D6E82E1BC0}"/>
              </a:ext>
            </a:extLst>
          </p:cNvPr>
          <p:cNvGraphicFramePr>
            <a:graphicFrameLocks noGrp="1"/>
          </p:cNvGraphicFramePr>
          <p:nvPr>
            <p:extLst>
              <p:ext uri="{D42A27DB-BD31-4B8C-83A1-F6EECF244321}">
                <p14:modId xmlns:p14="http://schemas.microsoft.com/office/powerpoint/2010/main" val="1398041156"/>
              </p:ext>
            </p:extLst>
          </p:nvPr>
        </p:nvGraphicFramePr>
        <p:xfrm>
          <a:off x="5307272" y="1869088"/>
          <a:ext cx="2539555" cy="2483505"/>
        </p:xfrm>
        <a:graphic>
          <a:graphicData uri="http://schemas.openxmlformats.org/drawingml/2006/table">
            <a:tbl>
              <a:tblPr firstRow="1" bandRow="1">
                <a:tableStyleId>{7DF18680-E054-41AD-8BC1-D1AEF772440D}</a:tableStyleId>
              </a:tblPr>
              <a:tblGrid>
                <a:gridCol w="1387572">
                  <a:extLst>
                    <a:ext uri="{9D8B030D-6E8A-4147-A177-3AD203B41FA5}">
                      <a16:colId xmlns:a16="http://schemas.microsoft.com/office/drawing/2014/main" val="498377033"/>
                    </a:ext>
                  </a:extLst>
                </a:gridCol>
                <a:gridCol w="1151983">
                  <a:extLst>
                    <a:ext uri="{9D8B030D-6E8A-4147-A177-3AD203B41FA5}">
                      <a16:colId xmlns:a16="http://schemas.microsoft.com/office/drawing/2014/main" val="3842990007"/>
                    </a:ext>
                  </a:extLst>
                </a:gridCol>
              </a:tblGrid>
              <a:tr h="339412">
                <a:tc gridSpan="2">
                  <a:txBody>
                    <a:bodyPr/>
                    <a:lstStyle/>
                    <a:p>
                      <a:pPr algn="ctr"/>
                      <a:r>
                        <a:rPr kumimoji="1" lang="en-US" altLang="ja-JP" sz="2000" dirty="0"/>
                        <a:t>3 </a:t>
                      </a:r>
                      <a:r>
                        <a:rPr kumimoji="1" lang="ja-JP" altLang="en-US" sz="2000" dirty="0"/>
                        <a:t>層 </a:t>
                      </a:r>
                      <a:r>
                        <a:rPr kumimoji="1" lang="en-US" altLang="ja-JP" sz="2000" dirty="0"/>
                        <a:t>MLP </a:t>
                      </a:r>
                      <a:r>
                        <a:rPr kumimoji="1" lang="ja-JP" altLang="en-US" sz="2000" dirty="0"/>
                        <a:t>パラメータ</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65519">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300</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465519">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411151">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5</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411151">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356785">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0.2</a:t>
                      </a:r>
                    </a:p>
                  </a:txBody>
                  <a:tcPr marL="68580" marR="68580" marT="34290" marB="34290" anchor="ctr"/>
                </a:tc>
                <a:extLst>
                  <a:ext uri="{0D108BD9-81ED-4DB2-BD59-A6C34878D82A}">
                    <a16:rowId xmlns:a16="http://schemas.microsoft.com/office/drawing/2014/main" val="1490093720"/>
                  </a:ext>
                </a:extLst>
              </a:tr>
            </a:tbl>
          </a:graphicData>
        </a:graphic>
      </p:graphicFrame>
    </p:spTree>
    <p:extLst>
      <p:ext uri="{BB962C8B-B14F-4D97-AF65-F5344CB8AC3E}">
        <p14:creationId xmlns:p14="http://schemas.microsoft.com/office/powerpoint/2010/main" val="347290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 </a:t>
            </a:r>
            <a:r>
              <a:rPr lang="en-US" altLang="ja-JP" sz="4050" cap="none" dirty="0">
                <a:solidFill>
                  <a:schemeClr val="tx1"/>
                </a:solidFill>
              </a:rPr>
              <a:t>(</a:t>
            </a:r>
            <a:r>
              <a:rPr lang="ja-JP" altLang="en-US" sz="4050" cap="none" dirty="0">
                <a:solidFill>
                  <a:schemeClr val="tx1"/>
                </a:solidFill>
              </a:rPr>
              <a:t>キャプション</a:t>
            </a:r>
            <a:r>
              <a:rPr lang="en-US" altLang="ja-JP" sz="4050" cap="none" dirty="0">
                <a:solidFill>
                  <a:schemeClr val="tx1"/>
                </a:solidFill>
              </a:rPr>
              <a:t>)</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graphicFrame>
        <p:nvGraphicFramePr>
          <p:cNvPr id="9" name="表 9">
            <a:extLst>
              <a:ext uri="{FF2B5EF4-FFF2-40B4-BE49-F238E27FC236}">
                <a16:creationId xmlns:a16="http://schemas.microsoft.com/office/drawing/2014/main" id="{0E7F627C-3640-42EE-B5AC-C69EC84349B9}"/>
              </a:ext>
            </a:extLst>
          </p:cNvPr>
          <p:cNvGraphicFramePr>
            <a:graphicFrameLocks noGrp="1"/>
          </p:cNvGraphicFramePr>
          <p:nvPr>
            <p:extLst>
              <p:ext uri="{D42A27DB-BD31-4B8C-83A1-F6EECF244321}">
                <p14:modId xmlns:p14="http://schemas.microsoft.com/office/powerpoint/2010/main" val="1811639074"/>
              </p:ext>
            </p:extLst>
          </p:nvPr>
        </p:nvGraphicFramePr>
        <p:xfrm>
          <a:off x="1522810" y="2190466"/>
          <a:ext cx="6157078" cy="2595880"/>
        </p:xfrm>
        <a:graphic>
          <a:graphicData uri="http://schemas.openxmlformats.org/drawingml/2006/table">
            <a:tbl>
              <a:tblPr firstRow="1" bandRow="1">
                <a:tableStyleId>{7DF18680-E054-41AD-8BC1-D1AEF772440D}</a:tableStyleId>
              </a:tblPr>
              <a:tblGrid>
                <a:gridCol w="1837078">
                  <a:extLst>
                    <a:ext uri="{9D8B030D-6E8A-4147-A177-3AD203B41FA5}">
                      <a16:colId xmlns:a16="http://schemas.microsoft.com/office/drawing/2014/main" val="2522279064"/>
                    </a:ext>
                  </a:extLst>
                </a:gridCol>
                <a:gridCol w="1440000">
                  <a:extLst>
                    <a:ext uri="{9D8B030D-6E8A-4147-A177-3AD203B41FA5}">
                      <a16:colId xmlns:a16="http://schemas.microsoft.com/office/drawing/2014/main" val="3548975505"/>
                    </a:ext>
                  </a:extLst>
                </a:gridCol>
                <a:gridCol w="1440000">
                  <a:extLst>
                    <a:ext uri="{9D8B030D-6E8A-4147-A177-3AD203B41FA5}">
                      <a16:colId xmlns:a16="http://schemas.microsoft.com/office/drawing/2014/main" val="1166931909"/>
                    </a:ext>
                  </a:extLst>
                </a:gridCol>
                <a:gridCol w="1440000">
                  <a:extLst>
                    <a:ext uri="{9D8B030D-6E8A-4147-A177-3AD203B41FA5}">
                      <a16:colId xmlns:a16="http://schemas.microsoft.com/office/drawing/2014/main" val="3915003830"/>
                    </a:ext>
                  </a:extLst>
                </a:gridCol>
              </a:tblGrid>
              <a:tr h="370840">
                <a:tc>
                  <a:txBody>
                    <a:bodyPr/>
                    <a:lstStyle/>
                    <a:p>
                      <a:pPr algn="l"/>
                      <a:r>
                        <a:rPr kumimoji="1" lang="en-US" altLang="ja-JP" dirty="0"/>
                        <a:t>label</a:t>
                      </a:r>
                      <a:endParaRPr kumimoji="1" lang="ja-JP" altLang="en-US" dirty="0"/>
                    </a:p>
                  </a:txBody>
                  <a:tcPr/>
                </a:tc>
                <a:tc>
                  <a:txBody>
                    <a:bodyPr/>
                    <a:lstStyle/>
                    <a:p>
                      <a:pPr algn="ctr"/>
                      <a:r>
                        <a:rPr kumimoji="1" lang="en-US" altLang="ja-JP" dirty="0"/>
                        <a:t>train</a:t>
                      </a:r>
                      <a:endParaRPr kumimoji="1" lang="ja-JP" altLang="en-US" dirty="0"/>
                    </a:p>
                  </a:txBody>
                  <a:tcPr/>
                </a:tc>
                <a:tc>
                  <a:txBody>
                    <a:bodyPr/>
                    <a:lstStyle/>
                    <a:p>
                      <a:pPr algn="ctr"/>
                      <a:r>
                        <a:rPr kumimoji="1" lang="en-US" altLang="ja-JP" dirty="0"/>
                        <a:t>validation</a:t>
                      </a:r>
                      <a:endParaRPr kumimoji="1" lang="ja-JP" altLang="en-US" dirty="0"/>
                    </a:p>
                  </a:txBody>
                  <a:tcPr/>
                </a:tc>
                <a:tc>
                  <a:txBody>
                    <a:bodyPr/>
                    <a:lstStyle/>
                    <a:p>
                      <a:pPr algn="ctr"/>
                      <a:r>
                        <a:rPr kumimoji="1" lang="en-US" altLang="ja-JP" dirty="0"/>
                        <a:t>test</a:t>
                      </a:r>
                      <a:endParaRPr kumimoji="1" lang="ja-JP" altLang="en-US" dirty="0"/>
                    </a:p>
                  </a:txBody>
                  <a:tcPr/>
                </a:tc>
                <a:extLst>
                  <a:ext uri="{0D108BD9-81ED-4DB2-BD59-A6C34878D82A}">
                    <a16:rowId xmlns:a16="http://schemas.microsoft.com/office/drawing/2014/main" val="1078340826"/>
                  </a:ext>
                </a:extLst>
              </a:tr>
              <a:tr h="370840">
                <a:tc>
                  <a:txBody>
                    <a:bodyPr/>
                    <a:lstStyle/>
                    <a:p>
                      <a:r>
                        <a:rPr kumimoji="1" lang="en-US" altLang="ja-JP" dirty="0"/>
                        <a:t>drinking</a:t>
                      </a:r>
                      <a:endParaRPr kumimoji="1" lang="ja-JP" altLang="en-US" dirty="0"/>
                    </a:p>
                  </a:txBody>
                  <a:tcPr/>
                </a:tc>
                <a:tc>
                  <a:txBody>
                    <a:bodyPr/>
                    <a:lstStyle/>
                    <a:p>
                      <a:pPr algn="ctr"/>
                      <a:r>
                        <a:rPr kumimoji="1" lang="en-US" altLang="ja-JP" dirty="0"/>
                        <a:t>646</a:t>
                      </a:r>
                      <a:endParaRPr kumimoji="1" lang="ja-JP" altLang="en-US" dirty="0"/>
                    </a:p>
                  </a:txBody>
                  <a:tcPr/>
                </a:tc>
                <a:tc>
                  <a:txBody>
                    <a:bodyPr/>
                    <a:lstStyle/>
                    <a:p>
                      <a:pPr algn="ctr"/>
                      <a:r>
                        <a:rPr kumimoji="1" lang="en-US" altLang="ja-JP" dirty="0"/>
                        <a:t>390</a:t>
                      </a:r>
                      <a:endParaRPr kumimoji="1" lang="ja-JP" altLang="en-US" dirty="0"/>
                    </a:p>
                  </a:txBody>
                  <a:tcPr/>
                </a:tc>
                <a:tc>
                  <a:txBody>
                    <a:bodyPr/>
                    <a:lstStyle/>
                    <a:p>
                      <a:pPr algn="ctr"/>
                      <a:r>
                        <a:rPr kumimoji="1" lang="en-US" altLang="ja-JP" dirty="0"/>
                        <a:t>268</a:t>
                      </a:r>
                      <a:endParaRPr kumimoji="1" lang="ja-JP" altLang="en-US" dirty="0"/>
                    </a:p>
                  </a:txBody>
                  <a:tcPr/>
                </a:tc>
                <a:extLst>
                  <a:ext uri="{0D108BD9-81ED-4DB2-BD59-A6C34878D82A}">
                    <a16:rowId xmlns:a16="http://schemas.microsoft.com/office/drawing/2014/main" val="3565660975"/>
                  </a:ext>
                </a:extLst>
              </a:tr>
              <a:tr h="370840">
                <a:tc>
                  <a:txBody>
                    <a:bodyPr/>
                    <a:lstStyle/>
                    <a:p>
                      <a:r>
                        <a:rPr kumimoji="1" lang="en-US" altLang="ja-JP" dirty="0"/>
                        <a:t>eating meal</a:t>
                      </a:r>
                      <a:endParaRPr kumimoji="1" lang="ja-JP" altLang="en-US" dirty="0"/>
                    </a:p>
                  </a:txBody>
                  <a:tcPr/>
                </a:tc>
                <a:tc>
                  <a:txBody>
                    <a:bodyPr/>
                    <a:lstStyle/>
                    <a:p>
                      <a:pPr algn="ctr"/>
                      <a:r>
                        <a:rPr kumimoji="1" lang="en-US" altLang="ja-JP" dirty="0"/>
                        <a:t>602</a:t>
                      </a:r>
                      <a:endParaRPr kumimoji="1" lang="ja-JP" altLang="en-US" dirty="0"/>
                    </a:p>
                  </a:txBody>
                  <a:tcPr/>
                </a:tc>
                <a:tc>
                  <a:txBody>
                    <a:bodyPr/>
                    <a:lstStyle/>
                    <a:p>
                      <a:pPr algn="ctr"/>
                      <a:r>
                        <a:rPr kumimoji="1" lang="en-US" altLang="ja-JP" dirty="0"/>
                        <a:t>345</a:t>
                      </a:r>
                      <a:endParaRPr kumimoji="1" lang="ja-JP" altLang="en-US" dirty="0"/>
                    </a:p>
                  </a:txBody>
                  <a:tcPr/>
                </a:tc>
                <a:tc>
                  <a:txBody>
                    <a:bodyPr/>
                    <a:lstStyle/>
                    <a:p>
                      <a:pPr algn="ctr"/>
                      <a:r>
                        <a:rPr kumimoji="1" lang="en-US" altLang="ja-JP" dirty="0"/>
                        <a:t>256</a:t>
                      </a:r>
                      <a:endParaRPr kumimoji="1" lang="ja-JP" altLang="en-US" dirty="0"/>
                    </a:p>
                  </a:txBody>
                  <a:tcPr/>
                </a:tc>
                <a:extLst>
                  <a:ext uri="{0D108BD9-81ED-4DB2-BD59-A6C34878D82A}">
                    <a16:rowId xmlns:a16="http://schemas.microsoft.com/office/drawing/2014/main" val="3487515156"/>
                  </a:ext>
                </a:extLst>
              </a:tr>
              <a:tr h="370840">
                <a:tc>
                  <a:txBody>
                    <a:bodyPr/>
                    <a:lstStyle/>
                    <a:p>
                      <a:r>
                        <a:rPr kumimoji="1" lang="en-US" altLang="ja-JP" dirty="0"/>
                        <a:t>washing face</a:t>
                      </a:r>
                      <a:endParaRPr kumimoji="1" lang="ja-JP" altLang="en-US" dirty="0"/>
                    </a:p>
                  </a:txBody>
                  <a:tcPr/>
                </a:tc>
                <a:tc>
                  <a:txBody>
                    <a:bodyPr/>
                    <a:lstStyle/>
                    <a:p>
                      <a:pPr algn="ctr"/>
                      <a:r>
                        <a:rPr kumimoji="1" lang="en-US" altLang="ja-JP" dirty="0"/>
                        <a:t>252</a:t>
                      </a:r>
                      <a:endParaRPr kumimoji="1" lang="ja-JP" altLang="en-US" dirty="0"/>
                    </a:p>
                  </a:txBody>
                  <a:tcPr/>
                </a:tc>
                <a:tc>
                  <a:txBody>
                    <a:bodyPr/>
                    <a:lstStyle/>
                    <a:p>
                      <a:pPr algn="ctr"/>
                      <a:r>
                        <a:rPr kumimoji="1" lang="en-US" altLang="ja-JP" dirty="0"/>
                        <a:t>143</a:t>
                      </a:r>
                      <a:endParaRPr kumimoji="1" lang="ja-JP" altLang="en-US" dirty="0"/>
                    </a:p>
                  </a:txBody>
                  <a:tcPr/>
                </a:tc>
                <a:tc>
                  <a:txBody>
                    <a:bodyPr/>
                    <a:lstStyle/>
                    <a:p>
                      <a:pPr algn="ctr"/>
                      <a:r>
                        <a:rPr kumimoji="1" lang="en-US" altLang="ja-JP" dirty="0"/>
                        <a:t>82</a:t>
                      </a:r>
                      <a:endParaRPr kumimoji="1" lang="ja-JP" altLang="en-US" dirty="0"/>
                    </a:p>
                  </a:txBody>
                  <a:tcPr/>
                </a:tc>
                <a:extLst>
                  <a:ext uri="{0D108BD9-81ED-4DB2-BD59-A6C34878D82A}">
                    <a16:rowId xmlns:a16="http://schemas.microsoft.com/office/drawing/2014/main" val="268615639"/>
                  </a:ext>
                </a:extLst>
              </a:tr>
              <a:tr h="370840">
                <a:tc>
                  <a:txBody>
                    <a:bodyPr/>
                    <a:lstStyle/>
                    <a:p>
                      <a:r>
                        <a:rPr kumimoji="1" lang="en-US" altLang="ja-JP" dirty="0"/>
                        <a:t>gardening</a:t>
                      </a:r>
                      <a:endParaRPr kumimoji="1" lang="ja-JP" altLang="en-US" dirty="0"/>
                    </a:p>
                  </a:txBody>
                  <a:tcPr/>
                </a:tc>
                <a:tc>
                  <a:txBody>
                    <a:bodyPr/>
                    <a:lstStyle/>
                    <a:p>
                      <a:pPr algn="ctr"/>
                      <a:r>
                        <a:rPr kumimoji="1" lang="en-US" altLang="ja-JP" dirty="0"/>
                        <a:t>1005</a:t>
                      </a:r>
                      <a:endParaRPr kumimoji="1" lang="ja-JP" altLang="en-US" dirty="0"/>
                    </a:p>
                  </a:txBody>
                  <a:tcPr/>
                </a:tc>
                <a:tc>
                  <a:txBody>
                    <a:bodyPr/>
                    <a:lstStyle/>
                    <a:p>
                      <a:pPr algn="ctr"/>
                      <a:r>
                        <a:rPr kumimoji="1" lang="en-US" altLang="ja-JP" dirty="0"/>
                        <a:t>623</a:t>
                      </a:r>
                      <a:endParaRPr kumimoji="1" lang="ja-JP" altLang="en-US" dirty="0"/>
                    </a:p>
                  </a:txBody>
                  <a:tcPr/>
                </a:tc>
                <a:tc>
                  <a:txBody>
                    <a:bodyPr/>
                    <a:lstStyle/>
                    <a:p>
                      <a:pPr algn="ctr"/>
                      <a:r>
                        <a:rPr kumimoji="1" lang="en-US" altLang="ja-JP" dirty="0"/>
                        <a:t>416</a:t>
                      </a:r>
                      <a:endParaRPr kumimoji="1" lang="ja-JP" altLang="en-US" dirty="0"/>
                    </a:p>
                  </a:txBody>
                  <a:tcPr/>
                </a:tc>
                <a:extLst>
                  <a:ext uri="{0D108BD9-81ED-4DB2-BD59-A6C34878D82A}">
                    <a16:rowId xmlns:a16="http://schemas.microsoft.com/office/drawing/2014/main" val="1810079866"/>
                  </a:ext>
                </a:extLst>
              </a:tr>
              <a:tr h="370840">
                <a:tc>
                  <a:txBody>
                    <a:bodyPr/>
                    <a:lstStyle/>
                    <a:p>
                      <a:r>
                        <a:rPr kumimoji="1" lang="en-US" altLang="ja-JP" dirty="0"/>
                        <a:t>fighting</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1042</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628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398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extLst>
                  <a:ext uri="{0D108BD9-81ED-4DB2-BD59-A6C34878D82A}">
                    <a16:rowId xmlns:a16="http://schemas.microsoft.com/office/drawing/2014/main" val="1518062860"/>
                  </a:ext>
                </a:extLst>
              </a:tr>
              <a:tr h="370840">
                <a:tc>
                  <a:txBody>
                    <a:bodyPr/>
                    <a:lstStyle/>
                    <a:p>
                      <a:r>
                        <a:rPr kumimoji="1" lang="ja-JP" altLang="en-US" dirty="0"/>
                        <a:t>合計</a:t>
                      </a:r>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3547 (</a:t>
                      </a:r>
                      <a:r>
                        <a:rPr kumimoji="1" lang="en-US" altLang="ja-JP" b="1" dirty="0"/>
                        <a:t>50%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2129 (</a:t>
                      </a:r>
                      <a:r>
                        <a:rPr kumimoji="1" lang="en-US" altLang="ja-JP" b="1" dirty="0"/>
                        <a:t>30%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1420 (</a:t>
                      </a:r>
                      <a:r>
                        <a:rPr kumimoji="1" lang="en-US" altLang="ja-JP" b="1" dirty="0"/>
                        <a:t>20%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1924032612"/>
                  </a:ext>
                </a:extLst>
              </a:tr>
            </a:tbl>
          </a:graphicData>
        </a:graphic>
      </p:graphicFrame>
    </p:spTree>
    <p:extLst>
      <p:ext uri="{BB962C8B-B14F-4D97-AF65-F5344CB8AC3E}">
        <p14:creationId xmlns:p14="http://schemas.microsoft.com/office/powerpoint/2010/main" val="4122347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95165714"/>
              </p:ext>
            </p:extLst>
          </p:nvPr>
        </p:nvGraphicFramePr>
        <p:xfrm>
          <a:off x="2211197" y="2127191"/>
          <a:ext cx="4719225" cy="260361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tblGrid>
              <a:tr h="599947">
                <a:tc rowSpan="3">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 </a:t>
                      </a:r>
                      <a:r>
                        <a:rPr kumimoji="1" lang="en-US" altLang="ja-JP" sz="1800" b="1" dirty="0">
                          <a:solidFill>
                            <a:schemeClr val="tx1"/>
                          </a:solidFill>
                        </a:rPr>
                        <a:t>(macro)</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vMerge="1">
                  <a:txBody>
                    <a:bodyPr/>
                    <a:lstStyle/>
                    <a:p>
                      <a:pPr algn="ct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0.761</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0.769</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0.200</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キャプションを入力とする動作ラベル識別</a:t>
            </a:r>
            <a:endParaRPr lang="en-US" altLang="ja-JP" sz="3000" dirty="0">
              <a:solidFill>
                <a:schemeClr val="tx1">
                  <a:lumMod val="95000"/>
                </a:schemeClr>
              </a:solidFill>
            </a:endParaRPr>
          </a:p>
        </p:txBody>
      </p:sp>
    </p:spTree>
    <p:extLst>
      <p:ext uri="{BB962C8B-B14F-4D97-AF65-F5344CB8AC3E}">
        <p14:creationId xmlns:p14="http://schemas.microsoft.com/office/powerpoint/2010/main" val="1237115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068" y="1765004"/>
            <a:ext cx="3294059" cy="2196039"/>
          </a:xfrm>
          <a:prstGeom prst="rect">
            <a:avLst/>
          </a:prstGeom>
        </p:spPr>
      </p:pic>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1121875" y="4035768"/>
            <a:ext cx="3294060" cy="2757838"/>
          </a:xfrm>
          <a:prstGeom prst="rect">
            <a:avLst/>
          </a:prstGeom>
        </p:spPr>
      </p:pic>
    </p:spTree>
    <p:extLst>
      <p:ext uri="{BB962C8B-B14F-4D97-AF65-F5344CB8AC3E}">
        <p14:creationId xmlns:p14="http://schemas.microsoft.com/office/powerpoint/2010/main" val="3111640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E705A6C-CFDB-4C3F-AF2F-AB4B66C7BB11}"/>
              </a:ext>
            </a:extLst>
          </p:cNvPr>
          <p:cNvSpPr/>
          <p:nvPr/>
        </p:nvSpPr>
        <p:spPr>
          <a:xfrm>
            <a:off x="1" y="1510749"/>
            <a:ext cx="9144000" cy="53472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kumimoji="1" lang="en-US" altLang="ja-JP" sz="3600" cap="none" dirty="0" err="1">
                <a:solidFill>
                  <a:schemeClr val="tx1"/>
                </a:solidFill>
              </a:rPr>
              <a:t>SpecAugment</a:t>
            </a:r>
            <a:r>
              <a:rPr kumimoji="1" lang="en-US" altLang="ja-JP" sz="3600" cap="none" dirty="0">
                <a:solidFill>
                  <a:schemeClr val="tx1"/>
                </a:solidFill>
              </a:rPr>
              <a:t> [Time Warping]</a:t>
            </a:r>
            <a:endParaRPr kumimoji="1" lang="ja-JP" altLang="en-US" sz="3600" cap="none"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44</a:t>
            </a:fld>
            <a:endParaRPr kumimoji="1" lang="ja-JP" altLang="en-US" dirty="0"/>
          </a:p>
        </p:txBody>
      </p:sp>
      <p:pic>
        <p:nvPicPr>
          <p:cNvPr id="6" name="図 5" descr="背景パターン が含まれている画像&#10;&#10;自動的に生成された説明">
            <a:extLst>
              <a:ext uri="{FF2B5EF4-FFF2-40B4-BE49-F238E27FC236}">
                <a16:creationId xmlns:a16="http://schemas.microsoft.com/office/drawing/2014/main" id="{48298254-1C00-434E-8E01-2BBFBD22C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09853"/>
            <a:ext cx="4030998" cy="3591253"/>
          </a:xfrm>
          <a:prstGeom prst="rect">
            <a:avLst/>
          </a:prstGeom>
        </p:spPr>
      </p:pic>
      <p:pic>
        <p:nvPicPr>
          <p:cNvPr id="9" name="図 8" descr="ダイアグラム&#10;&#10;自動的に生成された説明">
            <a:extLst>
              <a:ext uri="{FF2B5EF4-FFF2-40B4-BE49-F238E27FC236}">
                <a16:creationId xmlns:a16="http://schemas.microsoft.com/office/drawing/2014/main" id="{E7AA8E5C-86A8-4AAE-856C-3439D0609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89" y="1880680"/>
            <a:ext cx="4273823" cy="4607390"/>
          </a:xfrm>
          <a:prstGeom prst="rect">
            <a:avLst/>
          </a:prstGeom>
        </p:spPr>
      </p:pic>
    </p:spTree>
    <p:extLst>
      <p:ext uri="{BB962C8B-B14F-4D97-AF65-F5344CB8AC3E}">
        <p14:creationId xmlns:p14="http://schemas.microsoft.com/office/powerpoint/2010/main" val="2619773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VGG</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45</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89005" cy="3908762"/>
          </a:xfrm>
          <a:prstGeom prst="rect">
            <a:avLst/>
          </a:prstGeom>
          <a:noFill/>
        </p:spPr>
        <p:txBody>
          <a:bodyPr wrap="square" rtlCol="0">
            <a:spAutoFit/>
          </a:bodyPr>
          <a:lstStyle/>
          <a:p>
            <a:pPr marL="0" indent="0">
              <a:buNone/>
            </a:pPr>
            <a:r>
              <a:rPr lang="en-US" altLang="ja-JP" sz="2400" cap="none" dirty="0">
                <a:solidFill>
                  <a:schemeClr val="tx1">
                    <a:lumMod val="95000"/>
                  </a:schemeClr>
                </a:solidFill>
                <a:effectLst/>
              </a:rPr>
              <a:t>ImageNet </a:t>
            </a:r>
            <a:r>
              <a:rPr lang="ja-JP" altLang="en-US" sz="2400" cap="none" dirty="0">
                <a:solidFill>
                  <a:schemeClr val="tx1">
                    <a:lumMod val="95000"/>
                  </a:schemeClr>
                </a:solidFill>
                <a:effectLst/>
              </a:rPr>
              <a:t>と呼ばれる</a:t>
            </a:r>
            <a:endParaRPr lang="en-US" altLang="ja-JP" sz="2400" cap="none" dirty="0">
              <a:solidFill>
                <a:schemeClr val="tx1">
                  <a:lumMod val="95000"/>
                </a:schemeClr>
              </a:solidFill>
              <a:effectLst/>
            </a:endParaRPr>
          </a:p>
          <a:p>
            <a:pPr marL="0" indent="0">
              <a:buNone/>
            </a:pPr>
            <a:endParaRPr lang="en-US" altLang="ja-JP" sz="2400" dirty="0">
              <a:solidFill>
                <a:schemeClr val="tx1">
                  <a:lumMod val="95000"/>
                </a:schemeClr>
              </a:solidFill>
            </a:endParaRPr>
          </a:p>
          <a:p>
            <a:pPr marL="0" indent="0">
              <a:buNone/>
            </a:pPr>
            <a:r>
              <a:rPr lang="ja-JP" altLang="en-US" sz="2400" cap="none" dirty="0">
                <a:solidFill>
                  <a:schemeClr val="tx1">
                    <a:lumMod val="95000"/>
                  </a:schemeClr>
                </a:solidFill>
                <a:effectLst/>
              </a:rPr>
              <a:t>大規模画像データセットで学習済みの</a:t>
            </a:r>
            <a:endParaRPr lang="en-US" altLang="ja-JP" sz="2400" cap="none" dirty="0">
              <a:solidFill>
                <a:schemeClr val="tx1">
                  <a:lumMod val="95000"/>
                </a:schemeClr>
              </a:solidFill>
              <a:effectLst/>
            </a:endParaRPr>
          </a:p>
          <a:p>
            <a:pPr marL="0" indent="0">
              <a:buNone/>
            </a:pP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畳み込みニューラルネットワークであり</a:t>
            </a:r>
            <a:r>
              <a:rPr lang="en-US" altLang="ja-JP" sz="2400" cap="none" dirty="0">
                <a:solidFill>
                  <a:schemeClr val="tx1">
                    <a:lumMod val="95000"/>
                  </a:schemeClr>
                </a:solidFill>
                <a:effectLst/>
              </a:rPr>
              <a:t>, </a:t>
            </a:r>
          </a:p>
          <a:p>
            <a:pPr marL="0" indent="0">
              <a:buNone/>
            </a:pP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a:t>
            </a:r>
          </a:p>
          <a:p>
            <a:pPr marL="0" indent="0">
              <a:buNone/>
            </a:pPr>
            <a:endParaRPr lang="en-US" altLang="ja-JP" sz="2400" dirty="0">
              <a:effectLst/>
            </a:endParaRPr>
          </a:p>
          <a:p>
            <a:pPr marL="0" indent="0">
              <a:buNone/>
            </a:pPr>
            <a:r>
              <a:rPr lang="en-US" altLang="ja-JP" sz="2400" dirty="0">
                <a:effectLst/>
              </a:rPr>
              <a:t>VGG-11 </a:t>
            </a:r>
            <a:r>
              <a:rPr lang="ja-JP" altLang="en-US" sz="2400" dirty="0">
                <a:effectLst/>
              </a:rPr>
              <a:t>や </a:t>
            </a:r>
            <a:r>
              <a:rPr lang="en-US" altLang="ja-JP" sz="2400" dirty="0">
                <a:effectLst/>
              </a:rPr>
              <a:t>VGG-16 </a:t>
            </a:r>
            <a:r>
              <a:rPr lang="ja-JP" altLang="en-US" sz="2400" dirty="0">
                <a:effectLst/>
              </a:rPr>
              <a:t>などと呼ばれる</a:t>
            </a:r>
            <a:endParaRPr lang="en-US" altLang="ja-JP" sz="4000" cap="none" dirty="0">
              <a:solidFill>
                <a:schemeClr val="tx1">
                  <a:lumMod val="95000"/>
                </a:schemeClr>
              </a:solidFill>
            </a:endParaRPr>
          </a:p>
          <a:p>
            <a:endParaRPr kumimoji="1" lang="en-US" altLang="ja-JP" sz="1600" dirty="0"/>
          </a:p>
          <a:p>
            <a:endParaRPr kumimoji="1" lang="ja-JP" altLang="en-US" sz="1600" dirty="0"/>
          </a:p>
        </p:txBody>
      </p:sp>
      <p:sp>
        <p:nvSpPr>
          <p:cNvPr id="3" name="テキスト ボックス 2">
            <a:extLst>
              <a:ext uri="{FF2B5EF4-FFF2-40B4-BE49-F238E27FC236}">
                <a16:creationId xmlns:a16="http://schemas.microsoft.com/office/drawing/2014/main" id="{8DE2A663-3F42-4A94-9DD9-B4B1B2B3EEB0}"/>
              </a:ext>
            </a:extLst>
          </p:cNvPr>
          <p:cNvSpPr txBox="1"/>
          <p:nvPr/>
        </p:nvSpPr>
        <p:spPr>
          <a:xfrm>
            <a:off x="6316717" y="596018"/>
            <a:ext cx="1849821" cy="1277273"/>
          </a:xfrm>
          <a:prstGeom prst="rect">
            <a:avLst/>
          </a:prstGeom>
          <a:noFill/>
        </p:spPr>
        <p:txBody>
          <a:bodyPr wrap="square" rtlCol="0">
            <a:spAutoFit/>
          </a:bodyPr>
          <a:lstStyle/>
          <a:p>
            <a:pPr algn="r"/>
            <a:r>
              <a:rPr kumimoji="1" lang="en-US" altLang="ja-JP" sz="700" dirty="0"/>
              <a:t>@misc{simonyan2015deep,</a:t>
            </a:r>
          </a:p>
          <a:p>
            <a:pPr algn="r"/>
            <a:r>
              <a:rPr kumimoji="1" lang="en-US" altLang="ja-JP" sz="700" dirty="0"/>
              <a:t>      title={Very Deep Convolutional Networks for Large-Scale Image Recognition}, </a:t>
            </a:r>
          </a:p>
          <a:p>
            <a:pPr algn="r"/>
            <a:r>
              <a:rPr kumimoji="1" lang="en-US" altLang="ja-JP" sz="700" dirty="0"/>
              <a:t>      author={Karen </a:t>
            </a:r>
            <a:r>
              <a:rPr kumimoji="1" lang="en-US" altLang="ja-JP" sz="700" dirty="0" err="1"/>
              <a:t>Simonyan</a:t>
            </a:r>
            <a:r>
              <a:rPr kumimoji="1" lang="en-US" altLang="ja-JP" sz="700" dirty="0"/>
              <a:t> and Andrew Zisserman},</a:t>
            </a:r>
          </a:p>
          <a:p>
            <a:pPr algn="r"/>
            <a:r>
              <a:rPr kumimoji="1" lang="en-US" altLang="ja-JP" sz="700" dirty="0"/>
              <a:t>      year={2015},</a:t>
            </a:r>
          </a:p>
          <a:p>
            <a:pPr algn="r"/>
            <a:r>
              <a:rPr kumimoji="1" lang="en-US" altLang="ja-JP" sz="700" dirty="0"/>
              <a:t>      </a:t>
            </a:r>
            <a:r>
              <a:rPr kumimoji="1" lang="en-US" altLang="ja-JP" sz="700" dirty="0" err="1"/>
              <a:t>eprint</a:t>
            </a:r>
            <a:r>
              <a:rPr kumimoji="1" lang="en-US" altLang="ja-JP" sz="700" dirty="0"/>
              <a:t>={1409.1556},</a:t>
            </a:r>
          </a:p>
          <a:p>
            <a:pPr algn="r"/>
            <a:r>
              <a:rPr kumimoji="1" lang="en-US" altLang="ja-JP" sz="700" dirty="0"/>
              <a:t>      </a:t>
            </a:r>
            <a:r>
              <a:rPr kumimoji="1" lang="en-US" altLang="ja-JP" sz="700" dirty="0" err="1"/>
              <a:t>archivePrefix</a:t>
            </a:r>
            <a:r>
              <a:rPr kumimoji="1" lang="en-US" altLang="ja-JP" sz="700" dirty="0"/>
              <a:t>={</a:t>
            </a:r>
            <a:r>
              <a:rPr kumimoji="1" lang="en-US" altLang="ja-JP" sz="700" dirty="0" err="1"/>
              <a:t>arXiv</a:t>
            </a:r>
            <a:r>
              <a:rPr kumimoji="1" lang="en-US" altLang="ja-JP" sz="700" dirty="0"/>
              <a:t>},</a:t>
            </a:r>
          </a:p>
          <a:p>
            <a:pPr algn="r"/>
            <a:r>
              <a:rPr kumimoji="1" lang="en-US" altLang="ja-JP" sz="700" dirty="0"/>
              <a:t>      </a:t>
            </a:r>
            <a:r>
              <a:rPr kumimoji="1" lang="en-US" altLang="ja-JP" sz="700" dirty="0" err="1"/>
              <a:t>primaryClass</a:t>
            </a:r>
            <a:r>
              <a:rPr kumimoji="1" lang="en-US" altLang="ja-JP" sz="700" dirty="0"/>
              <a:t>={cs.CV}</a:t>
            </a:r>
          </a:p>
          <a:p>
            <a:pPr algn="r"/>
            <a:r>
              <a:rPr kumimoji="1" lang="en-US" altLang="ja-JP" sz="700" dirty="0"/>
              <a:t>}</a:t>
            </a:r>
            <a:endParaRPr kumimoji="1" lang="ja-JP" altLang="en-US" sz="700" dirty="0"/>
          </a:p>
        </p:txBody>
      </p:sp>
    </p:spTree>
    <p:extLst>
      <p:ext uri="{BB962C8B-B14F-4D97-AF65-F5344CB8AC3E}">
        <p14:creationId xmlns:p14="http://schemas.microsoft.com/office/powerpoint/2010/main" val="2928824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Residual Net</a:t>
            </a:r>
            <a:r>
              <a:rPr lang="ja-JP" altLang="en-US" sz="3600" dirty="0"/>
              <a:t> </a:t>
            </a:r>
            <a:r>
              <a:rPr lang="en-US" altLang="ja-JP" sz="3600" cap="none" dirty="0">
                <a:solidFill>
                  <a:schemeClr val="tx1"/>
                </a:solidFill>
              </a:rPr>
              <a:t>(</a:t>
            </a:r>
            <a:r>
              <a:rPr lang="en-US" altLang="ja-JP" sz="3600" cap="none" dirty="0" err="1">
                <a:solidFill>
                  <a:schemeClr val="tx1"/>
                </a:solidFill>
              </a:rPr>
              <a:t>ResNet</a:t>
            </a:r>
            <a:r>
              <a:rPr lang="en-US" altLang="ja-JP" sz="3600" cap="none" dirty="0">
                <a:solidFill>
                  <a:schemeClr val="tx1"/>
                </a:solidFill>
              </a:rPr>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Microsoft Research </a:t>
            </a:r>
            <a:r>
              <a:rPr kumimoji="1" lang="ja-JP" altLang="en-US" sz="2400" dirty="0"/>
              <a:t>が </a:t>
            </a:r>
            <a:r>
              <a:rPr kumimoji="1" lang="en-US" altLang="ja-JP" sz="2400" dirty="0"/>
              <a:t>2015 </a:t>
            </a:r>
            <a:r>
              <a:rPr kumimoji="1" lang="ja-JP" altLang="en-US" sz="2400" dirty="0"/>
              <a:t>年に考案した</a:t>
            </a:r>
            <a:br>
              <a:rPr kumimoji="1" lang="en-US" altLang="ja-JP" sz="2400" dirty="0"/>
            </a:br>
            <a:r>
              <a:rPr kumimoji="1" lang="ja-JP" altLang="en-US" sz="2400" dirty="0"/>
              <a:t>畳み込 みニューラルネットワーク</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ショートカット接続機構を導入することで</a:t>
            </a:r>
            <a:r>
              <a:rPr kumimoji="1" lang="en-US" altLang="ja-JP" sz="2400" dirty="0"/>
              <a:t>,</a:t>
            </a:r>
            <a:br>
              <a:rPr kumimoji="1" lang="en-US" altLang="ja-JP" sz="2400" dirty="0"/>
            </a:br>
            <a:r>
              <a:rPr kumimoji="1" lang="ja-JP" altLang="en-US" sz="2400" dirty="0"/>
              <a:t>層の入力を参照した残差関数を学習し</a:t>
            </a:r>
            <a:r>
              <a:rPr kumimoji="1" lang="en-US" altLang="ja-JP" sz="2400" dirty="0"/>
              <a:t>, </a:t>
            </a:r>
            <a:br>
              <a:rPr kumimoji="1" lang="en-US" altLang="ja-JP" sz="2400" dirty="0"/>
            </a:br>
            <a:r>
              <a:rPr kumimoji="1" lang="ja-JP" altLang="en-US" sz="2400" dirty="0"/>
              <a:t>勾配消失問題を解決した</a:t>
            </a:r>
            <a:r>
              <a:rPr kumimoji="1" lang="en-US" altLang="ja-JP" sz="2400" dirty="0"/>
              <a:t>. </a:t>
            </a:r>
          </a:p>
          <a:p>
            <a:endParaRPr kumimoji="1" lang="en-US" altLang="ja-JP" sz="2400" dirty="0"/>
          </a:p>
        </p:txBody>
      </p:sp>
      <p:pic>
        <p:nvPicPr>
          <p:cNvPr id="5" name="図 4" descr="ダイアグラム&#10;&#10;自動的に生成された説明">
            <a:extLst>
              <a:ext uri="{FF2B5EF4-FFF2-40B4-BE49-F238E27FC236}">
                <a16:creationId xmlns:a16="http://schemas.microsoft.com/office/drawing/2014/main" id="{CF9183C7-04E0-4638-B4D1-BA976E04F65C}"/>
              </a:ext>
            </a:extLst>
          </p:cNvPr>
          <p:cNvPicPr>
            <a:picLocks noChangeAspect="1"/>
          </p:cNvPicPr>
          <p:nvPr/>
        </p:nvPicPr>
        <p:blipFill rotWithShape="1">
          <a:blip r:embed="rId3">
            <a:extLst>
              <a:ext uri="{28A0092B-C50C-407E-A947-70E740481C1C}">
                <a14:useLocalDpi xmlns:a14="http://schemas.microsoft.com/office/drawing/2010/main" val="0"/>
              </a:ext>
            </a:extLst>
          </a:blip>
          <a:srcRect l="14780" r="17967"/>
          <a:stretch/>
        </p:blipFill>
        <p:spPr>
          <a:xfrm>
            <a:off x="813315" y="4693471"/>
            <a:ext cx="3106413" cy="1844675"/>
          </a:xfrm>
          <a:prstGeom prst="rect">
            <a:avLst/>
          </a:prstGeom>
        </p:spPr>
      </p:pic>
      <p:sp>
        <p:nvSpPr>
          <p:cNvPr id="3" name="テキスト ボックス 2">
            <a:extLst>
              <a:ext uri="{FF2B5EF4-FFF2-40B4-BE49-F238E27FC236}">
                <a16:creationId xmlns:a16="http://schemas.microsoft.com/office/drawing/2014/main" id="{468F5525-F2D6-4A7E-8C2E-0163B67BFED0}"/>
              </a:ext>
            </a:extLst>
          </p:cNvPr>
          <p:cNvSpPr txBox="1"/>
          <p:nvPr/>
        </p:nvSpPr>
        <p:spPr>
          <a:xfrm>
            <a:off x="4971393" y="5103134"/>
            <a:ext cx="2564524" cy="861774"/>
          </a:xfrm>
          <a:prstGeom prst="rect">
            <a:avLst/>
          </a:prstGeom>
          <a:noFill/>
        </p:spPr>
        <p:txBody>
          <a:bodyPr wrap="square" rtlCol="0">
            <a:spAutoFit/>
          </a:bodyPr>
          <a:lstStyle/>
          <a:p>
            <a:r>
              <a:rPr kumimoji="1" lang="en-US" altLang="ja-JP" sz="1000" dirty="0" err="1"/>
              <a:t>Kaiming</a:t>
            </a:r>
            <a:r>
              <a:rPr kumimoji="1" lang="en-US" altLang="ja-JP" sz="1000" dirty="0"/>
              <a:t> He , </a:t>
            </a:r>
            <a:r>
              <a:rPr kumimoji="1" lang="en-US" altLang="ja-JP" sz="1000" dirty="0" err="1"/>
              <a:t>Xiangyu</a:t>
            </a:r>
            <a:r>
              <a:rPr kumimoji="1" lang="en-US" altLang="ja-JP" sz="1000" dirty="0"/>
              <a:t> Zhang, </a:t>
            </a:r>
            <a:r>
              <a:rPr kumimoji="1" lang="en-US" altLang="ja-JP" sz="1000" dirty="0" err="1"/>
              <a:t>Shaoqing</a:t>
            </a:r>
            <a:r>
              <a:rPr kumimoji="1" lang="en-US" altLang="ja-JP" sz="1000" dirty="0"/>
              <a:t> Ren, Jian Sun,</a:t>
            </a:r>
          </a:p>
          <a:p>
            <a:r>
              <a:rPr kumimoji="1" lang="en-US" altLang="ja-JP" sz="1000" dirty="0"/>
              <a:t>Deep Residual Learning for Image Recognition, </a:t>
            </a:r>
          </a:p>
          <a:p>
            <a:r>
              <a:rPr kumimoji="1" lang="en-US" altLang="ja-JP" sz="1000" dirty="0" err="1"/>
              <a:t>CoRR</a:t>
            </a:r>
            <a:r>
              <a:rPr kumimoji="1" lang="en-US" altLang="ja-JP" sz="1000" dirty="0"/>
              <a:t>, abs/1512.03385, 2015</a:t>
            </a:r>
          </a:p>
        </p:txBody>
      </p:sp>
    </p:spTree>
    <p:extLst>
      <p:ext uri="{BB962C8B-B14F-4D97-AF65-F5344CB8AC3E}">
        <p14:creationId xmlns:p14="http://schemas.microsoft.com/office/powerpoint/2010/main" val="4287104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358C14-6ACD-448B-ADEF-2AC76AC524A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9C1AB60-ECB2-41FD-977A-E0368330AA4D}"/>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7DD15F8-8CA7-4564-A05C-ED9A052787D0}"/>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spTree>
    <p:extLst>
      <p:ext uri="{BB962C8B-B14F-4D97-AF65-F5344CB8AC3E}">
        <p14:creationId xmlns:p14="http://schemas.microsoft.com/office/powerpoint/2010/main" val="3260815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3A45BB-2FBF-4DE0-861B-AB04EB6DEC12}"/>
              </a:ext>
            </a:extLst>
          </p:cNvPr>
          <p:cNvSpPr>
            <a:spLocks noGrp="1"/>
          </p:cNvSpPr>
          <p:nvPr>
            <p:ph type="sldNum" sz="quarter" idx="12"/>
          </p:nvPr>
        </p:nvSpPr>
        <p:spPr/>
        <p:txBody>
          <a:bodyPr/>
          <a:lstStyle/>
          <a:p>
            <a:fld id="{84E5AB44-6C43-4864-84E5-D75B94A07FCF}" type="slidenum">
              <a:rPr kumimoji="1" lang="ja-JP" altLang="en-US" smtClean="0"/>
              <a:pPr/>
              <a:t>49</a:t>
            </a:fld>
            <a:endParaRPr kumimoji="1" lang="ja-JP" altLang="en-US" dirty="0"/>
          </a:p>
        </p:txBody>
      </p:sp>
      <p:grpSp>
        <p:nvGrpSpPr>
          <p:cNvPr id="12" name="グループ化 11">
            <a:extLst>
              <a:ext uri="{FF2B5EF4-FFF2-40B4-BE49-F238E27FC236}">
                <a16:creationId xmlns:a16="http://schemas.microsoft.com/office/drawing/2014/main" id="{3A48B391-CEE1-4E7C-BD85-55253141EC9B}"/>
              </a:ext>
            </a:extLst>
          </p:cNvPr>
          <p:cNvGrpSpPr/>
          <p:nvPr/>
        </p:nvGrpSpPr>
        <p:grpSpPr>
          <a:xfrm>
            <a:off x="1849120" y="1477790"/>
            <a:ext cx="5295218" cy="2214880"/>
            <a:chOff x="1849120" y="1477790"/>
            <a:chExt cx="5295218" cy="2214880"/>
          </a:xfrm>
        </p:grpSpPr>
        <p:grpSp>
          <p:nvGrpSpPr>
            <p:cNvPr id="9" name="グループ化 8">
              <a:extLst>
                <a:ext uri="{FF2B5EF4-FFF2-40B4-BE49-F238E27FC236}">
                  <a16:creationId xmlns:a16="http://schemas.microsoft.com/office/drawing/2014/main" id="{12AB7AE5-1E52-441B-96B1-6D1B373989AA}"/>
                </a:ext>
              </a:extLst>
            </p:cNvPr>
            <p:cNvGrpSpPr/>
            <p:nvPr/>
          </p:nvGrpSpPr>
          <p:grpSpPr>
            <a:xfrm>
              <a:off x="1849120" y="1477790"/>
              <a:ext cx="5295218" cy="2214880"/>
              <a:chOff x="1849120" y="1477790"/>
              <a:chExt cx="5295218" cy="2214880"/>
            </a:xfrm>
          </p:grpSpPr>
          <p:pic>
            <p:nvPicPr>
              <p:cNvPr id="6" name="図 5" descr="タイムライン が含まれている画像&#10;&#10;自動的に生成された説明">
                <a:extLst>
                  <a:ext uri="{FF2B5EF4-FFF2-40B4-BE49-F238E27FC236}">
                    <a16:creationId xmlns:a16="http://schemas.microsoft.com/office/drawing/2014/main" id="{C8EC2B3B-CDA6-4638-96F8-6E869AB289CA}"/>
                  </a:ext>
                </a:extLst>
              </p:cNvPr>
              <p:cNvPicPr>
                <a:picLocks noChangeAspect="1"/>
              </p:cNvPicPr>
              <p:nvPr/>
            </p:nvPicPr>
            <p:blipFill rotWithShape="1">
              <a:blip r:embed="rId2">
                <a:extLst>
                  <a:ext uri="{28A0092B-C50C-407E-A947-70E740481C1C}">
                    <a14:useLocalDpi xmlns:a14="http://schemas.microsoft.com/office/drawing/2010/main" val="0"/>
                  </a:ext>
                </a:extLst>
              </a:blip>
              <a:srcRect l="5333" t="37445" r="7803" b="38333"/>
              <a:stretch/>
            </p:blipFill>
            <p:spPr>
              <a:xfrm>
                <a:off x="1849120" y="2585230"/>
                <a:ext cx="5295218" cy="1107440"/>
              </a:xfrm>
              <a:prstGeom prst="rect">
                <a:avLst/>
              </a:prstGeom>
            </p:spPr>
          </p:pic>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E7841D75-B7DD-4F25-994B-D239EE84C670}"/>
                  </a:ext>
                </a:extLst>
              </p:cNvPr>
              <p:cNvPicPr>
                <a:picLocks noChangeAspect="1"/>
              </p:cNvPicPr>
              <p:nvPr/>
            </p:nvPicPr>
            <p:blipFill rotWithShape="1">
              <a:blip r:embed="rId3">
                <a:extLst>
                  <a:ext uri="{28A0092B-C50C-407E-A947-70E740481C1C}">
                    <a14:useLocalDpi xmlns:a14="http://schemas.microsoft.com/office/drawing/2010/main" val="0"/>
                  </a:ext>
                </a:extLst>
              </a:blip>
              <a:srcRect l="5333" t="37445" r="7803" b="38333"/>
              <a:stretch/>
            </p:blipFill>
            <p:spPr>
              <a:xfrm>
                <a:off x="1849120" y="1477790"/>
                <a:ext cx="5295218" cy="1107440"/>
              </a:xfrm>
              <a:prstGeom prst="rect">
                <a:avLst/>
              </a:prstGeom>
            </p:spPr>
          </p:pic>
        </p:grpSp>
        <p:sp>
          <p:nvSpPr>
            <p:cNvPr id="10" name="テキスト ボックス 9">
              <a:extLst>
                <a:ext uri="{FF2B5EF4-FFF2-40B4-BE49-F238E27FC236}">
                  <a16:creationId xmlns:a16="http://schemas.microsoft.com/office/drawing/2014/main" id="{DFEDCFD2-4EEB-43CB-8A8F-44D23A4A0A44}"/>
                </a:ext>
              </a:extLst>
            </p:cNvPr>
            <p:cNvSpPr txBox="1"/>
            <p:nvPr/>
          </p:nvSpPr>
          <p:spPr>
            <a:xfrm>
              <a:off x="3759200" y="147779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original</a:t>
              </a:r>
              <a:endParaRPr kumimoji="1" lang="ja-JP" altLang="en-US" dirty="0">
                <a:solidFill>
                  <a:schemeClr val="bg1">
                    <a:lumMod val="95000"/>
                    <a:lumOff val="5000"/>
                  </a:schemeClr>
                </a:solidFill>
              </a:endParaRPr>
            </a:p>
          </p:txBody>
        </p:sp>
        <p:sp>
          <p:nvSpPr>
            <p:cNvPr id="11" name="テキスト ボックス 10">
              <a:extLst>
                <a:ext uri="{FF2B5EF4-FFF2-40B4-BE49-F238E27FC236}">
                  <a16:creationId xmlns:a16="http://schemas.microsoft.com/office/drawing/2014/main" id="{886454DF-C7EA-408A-B6F3-6BA85FA06147}"/>
                </a:ext>
              </a:extLst>
            </p:cNvPr>
            <p:cNvSpPr txBox="1"/>
            <p:nvPr/>
          </p:nvSpPr>
          <p:spPr>
            <a:xfrm>
              <a:off x="3759200" y="258523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augmented</a:t>
              </a:r>
              <a:endParaRPr kumimoji="1" lang="ja-JP" altLang="en-US" dirty="0">
                <a:solidFill>
                  <a:schemeClr val="bg1">
                    <a:lumMod val="95000"/>
                    <a:lumOff val="5000"/>
                  </a:schemeClr>
                </a:solidFill>
              </a:endParaRPr>
            </a:p>
          </p:txBody>
        </p:sp>
      </p:grpSp>
    </p:spTree>
    <p:extLst>
      <p:ext uri="{BB962C8B-B14F-4D97-AF65-F5344CB8AC3E}">
        <p14:creationId xmlns:p14="http://schemas.microsoft.com/office/powerpoint/2010/main" val="3572274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自然言語処理におけるプーリング手法</a:t>
            </a:r>
            <a:endParaRPr sz="2400"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grpSp>
        <p:nvGrpSpPr>
          <p:cNvPr id="13" name="グループ化 12">
            <a:extLst>
              <a:ext uri="{FF2B5EF4-FFF2-40B4-BE49-F238E27FC236}">
                <a16:creationId xmlns:a16="http://schemas.microsoft.com/office/drawing/2014/main" id="{D603A3B7-00FB-4FC0-72FC-A24230728E1D}"/>
              </a:ext>
            </a:extLst>
          </p:cNvPr>
          <p:cNvGrpSpPr/>
          <p:nvPr/>
        </p:nvGrpSpPr>
        <p:grpSpPr>
          <a:xfrm>
            <a:off x="1049725" y="1615097"/>
            <a:ext cx="6522034" cy="4594842"/>
            <a:chOff x="956452" y="1230086"/>
            <a:chExt cx="7231095" cy="5313299"/>
          </a:xfrm>
        </p:grpSpPr>
        <p:sp>
          <p:nvSpPr>
            <p:cNvPr id="12" name="正方形/長方形 11">
              <a:extLst>
                <a:ext uri="{FF2B5EF4-FFF2-40B4-BE49-F238E27FC236}">
                  <a16:creationId xmlns:a16="http://schemas.microsoft.com/office/drawing/2014/main" id="{4595301C-4EB2-5DCE-CD7F-146CBF5AEB77}"/>
                </a:ext>
              </a:extLst>
            </p:cNvPr>
            <p:cNvSpPr/>
            <p:nvPr/>
          </p:nvSpPr>
          <p:spPr>
            <a:xfrm>
              <a:off x="3962399" y="1230086"/>
              <a:ext cx="2743201" cy="1257169"/>
            </a:xfrm>
            <a:prstGeom prst="rect">
              <a:avLst/>
            </a:prstGeom>
            <a:solidFill>
              <a:schemeClr val="accent3">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11" name="図 10" descr="ダイアグラム&#10;&#10;自動的に生成された説明">
              <a:extLst>
                <a:ext uri="{FF2B5EF4-FFF2-40B4-BE49-F238E27FC236}">
                  <a16:creationId xmlns:a16="http://schemas.microsoft.com/office/drawing/2014/main" id="{A51D256C-86D7-0ACA-813D-D830257BCC7E}"/>
                </a:ext>
              </a:extLst>
            </p:cNvPr>
            <p:cNvPicPr>
              <a:picLocks noChangeAspect="1"/>
            </p:cNvPicPr>
            <p:nvPr/>
          </p:nvPicPr>
          <p:blipFill>
            <a:blip r:embed="rId3"/>
            <a:stretch>
              <a:fillRect/>
            </a:stretch>
          </p:blipFill>
          <p:spPr>
            <a:xfrm>
              <a:off x="956452" y="1380262"/>
              <a:ext cx="7231095" cy="5163123"/>
            </a:xfrm>
            <a:prstGeom prst="rect">
              <a:avLst/>
            </a:prstGeom>
          </p:spPr>
        </p:pic>
      </p:grpSp>
      <p:sp>
        <p:nvSpPr>
          <p:cNvPr id="14" name="右中かっこ 13">
            <a:extLst>
              <a:ext uri="{FF2B5EF4-FFF2-40B4-BE49-F238E27FC236}">
                <a16:creationId xmlns:a16="http://schemas.microsoft.com/office/drawing/2014/main" id="{DCB93198-67D3-1EFD-181D-AA0A8BD549C4}"/>
              </a:ext>
            </a:extLst>
          </p:cNvPr>
          <p:cNvSpPr/>
          <p:nvPr/>
        </p:nvSpPr>
        <p:spPr>
          <a:xfrm rot="16200000">
            <a:off x="4622712" y="285987"/>
            <a:ext cx="732077" cy="5166018"/>
          </a:xfrm>
          <a:prstGeom prst="rightBrace">
            <a:avLst>
              <a:gd name="adj1" fmla="val 8333"/>
              <a:gd name="adj2" fmla="val 49922"/>
            </a:avLst>
          </a:prstGeom>
          <a:ln w="28575">
            <a:solidFill>
              <a:schemeClr val="tx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9E8578A-7E62-D651-3052-A0E72DFFE21F}"/>
              </a:ext>
            </a:extLst>
          </p:cNvPr>
          <p:cNvSpPr/>
          <p:nvPr/>
        </p:nvSpPr>
        <p:spPr>
          <a:xfrm>
            <a:off x="1086092" y="3198095"/>
            <a:ext cx="1173931" cy="732078"/>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424" y="2702272"/>
            <a:ext cx="483171" cy="483171"/>
          </a:xfrm>
          <a:prstGeom prst="rect">
            <a:avLst/>
          </a:prstGeom>
        </p:spPr>
      </p:pic>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867" y="1503766"/>
            <a:ext cx="482400" cy="482400"/>
          </a:xfrm>
          <a:prstGeom prst="rect">
            <a:avLst/>
          </a:prstGeom>
        </p:spPr>
      </p:pic>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46988-0540-4269-AC92-CA8D662865D0}"/>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4AF23FB-E15D-4834-872E-BB146BFD66CD}"/>
              </a:ext>
            </a:extLst>
          </p:cNvPr>
          <p:cNvSpPr>
            <a:spLocks noGrp="1"/>
          </p:cNvSpPr>
          <p:nvPr>
            <p:ph type="sldNum" sz="quarter" idx="12"/>
          </p:nvPr>
        </p:nvSpPr>
        <p:spPr/>
        <p:txBody>
          <a:bodyPr/>
          <a:lstStyle/>
          <a:p>
            <a:fld id="{84E5AB44-6C43-4864-84E5-D75B94A07FCF}" type="slidenum">
              <a:rPr kumimoji="1" lang="ja-JP" altLang="en-US" smtClean="0"/>
              <a:pPr/>
              <a:t>50</a:t>
            </a:fld>
            <a:endParaRPr kumimoji="1" lang="ja-JP" altLang="en-US" dirty="0"/>
          </a:p>
        </p:txBody>
      </p:sp>
      <p:pic>
        <p:nvPicPr>
          <p:cNvPr id="6" name="図 5" descr="ダイアグラム&#10;&#10;自動的に生成された説明">
            <a:extLst>
              <a:ext uri="{FF2B5EF4-FFF2-40B4-BE49-F238E27FC236}">
                <a16:creationId xmlns:a16="http://schemas.microsoft.com/office/drawing/2014/main" id="{E0BA05D5-4AD0-4506-B5F3-285946D7E606}"/>
              </a:ext>
            </a:extLst>
          </p:cNvPr>
          <p:cNvPicPr>
            <a:picLocks noChangeAspect="1"/>
          </p:cNvPicPr>
          <p:nvPr/>
        </p:nvPicPr>
        <p:blipFill rotWithShape="1">
          <a:blip r:embed="rId2">
            <a:extLst>
              <a:ext uri="{28A0092B-C50C-407E-A947-70E740481C1C}">
                <a14:useLocalDpi xmlns:a14="http://schemas.microsoft.com/office/drawing/2010/main" val="0"/>
              </a:ext>
            </a:extLst>
          </a:blip>
          <a:srcRect l="8904" r="8950" b="32909"/>
          <a:stretch/>
        </p:blipFill>
        <p:spPr>
          <a:xfrm>
            <a:off x="814180" y="768139"/>
            <a:ext cx="7511473" cy="3570397"/>
          </a:xfrm>
          <a:prstGeom prst="rect">
            <a:avLst/>
          </a:prstGeom>
        </p:spPr>
      </p:pic>
    </p:spTree>
    <p:extLst>
      <p:ext uri="{BB962C8B-B14F-4D97-AF65-F5344CB8AC3E}">
        <p14:creationId xmlns:p14="http://schemas.microsoft.com/office/powerpoint/2010/main" val="4244403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91196" y="1307388"/>
            <a:ext cx="1435395" cy="523220"/>
          </a:xfrm>
          <a:prstGeom prst="rect">
            <a:avLst/>
          </a:prstGeom>
          <a:noFill/>
        </p:spPr>
        <p:txBody>
          <a:bodyPr wrap="square" rtlCol="0">
            <a:spAutoFit/>
          </a:bodyPr>
          <a:lstStyle/>
          <a:p>
            <a:r>
              <a:rPr kumimoji="1" lang="en-US" altLang="ja-JP" sz="2800" dirty="0" err="1"/>
              <a:t>ResNet</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217788" cy="707886"/>
          </a:xfrm>
          <a:prstGeom prst="rect">
            <a:avLst/>
          </a:prstGeom>
          <a:noFill/>
        </p:spPr>
        <p:txBody>
          <a:bodyPr wrap="square" rtlCol="0">
            <a:spAutoFit/>
          </a:bodyPr>
          <a:lstStyle/>
          <a:p>
            <a:pPr algn="ctr"/>
            <a:r>
              <a:rPr kumimoji="1" lang="en-US" altLang="ja-JP" sz="2800" dirty="0" err="1"/>
              <a:t>ResNet</a:t>
            </a:r>
            <a:endParaRPr kumimoji="1" lang="en-US" altLang="ja-JP" sz="2800" dirty="0"/>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5" name="グループ化 4">
            <a:extLst>
              <a:ext uri="{FF2B5EF4-FFF2-40B4-BE49-F238E27FC236}">
                <a16:creationId xmlns:a16="http://schemas.microsoft.com/office/drawing/2014/main" id="{7F96AA69-2D24-413F-B023-02B8EDC84CE7}"/>
              </a:ext>
            </a:extLst>
          </p:cNvPr>
          <p:cNvGrpSpPr/>
          <p:nvPr/>
        </p:nvGrpSpPr>
        <p:grpSpPr>
          <a:xfrm>
            <a:off x="2071218" y="1041476"/>
            <a:ext cx="6364836" cy="4775048"/>
            <a:chOff x="2359317" y="1042008"/>
            <a:chExt cx="6364836" cy="4775048"/>
          </a:xfrm>
        </p:grpSpPr>
        <p:pic>
          <p:nvPicPr>
            <p:cNvPr id="10" name="図 9" descr="グラフ&#10;&#10;自動的に生成された説明">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317" y="1307388"/>
              <a:ext cx="3182418" cy="2121612"/>
            </a:xfrm>
            <a:prstGeom prst="rect">
              <a:avLst/>
            </a:prstGeom>
          </p:spPr>
        </p:pic>
        <p:pic>
          <p:nvPicPr>
            <p:cNvPr id="12" name="図 11" descr="グラフ&#10;&#10;自動的に生成された説明">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735" y="1307388"/>
              <a:ext cx="3182418" cy="2121612"/>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59317" y="3694380"/>
              <a:ext cx="3171065"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695445"/>
              <a:ext cx="3182418" cy="2121611"/>
            </a:xfrm>
            <a:prstGeom prst="rect">
              <a:avLst/>
            </a:prstGeom>
          </p:spPr>
        </p:pic>
        <p:sp>
          <p:nvSpPr>
            <p:cNvPr id="3" name="正方形/長方形 2">
              <a:extLst>
                <a:ext uri="{FF2B5EF4-FFF2-40B4-BE49-F238E27FC236}">
                  <a16:creationId xmlns:a16="http://schemas.microsoft.com/office/drawing/2014/main" id="{6ADF58C7-B71E-4219-AF73-966B11983C0B}"/>
                </a:ext>
              </a:extLst>
            </p:cNvPr>
            <p:cNvSpPr/>
            <p:nvPr/>
          </p:nvSpPr>
          <p:spPr>
            <a:xfrm>
              <a:off x="2359318" y="1042008"/>
              <a:ext cx="6364835" cy="2653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endParaRPr kumimoji="1" lang="ja-JP" altLang="en-US" sz="1400" dirty="0">
                <a:solidFill>
                  <a:schemeClr val="bg1"/>
                </a:solidFill>
              </a:endParaRPr>
            </a:p>
          </p:txBody>
        </p:sp>
        <p:sp>
          <p:nvSpPr>
            <p:cNvPr id="13" name="正方形/長方形 12">
              <a:extLst>
                <a:ext uri="{FF2B5EF4-FFF2-40B4-BE49-F238E27FC236}">
                  <a16:creationId xmlns:a16="http://schemas.microsoft.com/office/drawing/2014/main" id="{D5C853C2-9CC8-4442-B789-64827C036168}"/>
                </a:ext>
              </a:extLst>
            </p:cNvPr>
            <p:cNvSpPr/>
            <p:nvPr/>
          </p:nvSpPr>
          <p:spPr>
            <a:xfrm>
              <a:off x="2359317" y="3399477"/>
              <a:ext cx="6364835" cy="318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p>
            <a:p>
              <a:pPr algn="ctr"/>
              <a:r>
                <a:rPr kumimoji="1" lang="en-US" altLang="ja-JP" sz="800" dirty="0">
                  <a:solidFill>
                    <a:schemeClr val="bg1"/>
                  </a:solidFill>
                </a:rPr>
                <a:t>(</a:t>
              </a:r>
              <a:r>
                <a:rPr kumimoji="1" lang="en-US" altLang="ja-JP" sz="800" dirty="0" err="1">
                  <a:solidFill>
                    <a:schemeClr val="bg1"/>
                  </a:solidFill>
                </a:rPr>
                <a:t>SpecAugment</a:t>
              </a:r>
              <a:r>
                <a:rPr kumimoji="1" lang="en-US" altLang="ja-JP" sz="800" dirty="0">
                  <a:solidFill>
                    <a:schemeClr val="bg1"/>
                  </a:solidFill>
                </a:rPr>
                <a:t>)</a:t>
              </a:r>
              <a:endParaRPr kumimoji="1" lang="ja-JP" altLang="en-US" sz="800" dirty="0">
                <a:solidFill>
                  <a:schemeClr val="bg1"/>
                </a:solidFill>
              </a:endParaRPr>
            </a:p>
          </p:txBody>
        </p:sp>
      </p:grpSp>
    </p:spTree>
    <p:extLst>
      <p:ext uri="{BB962C8B-B14F-4D97-AF65-F5344CB8AC3E}">
        <p14:creationId xmlns:p14="http://schemas.microsoft.com/office/powerpoint/2010/main" val="136870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grpSp>
        <p:nvGrpSpPr>
          <p:cNvPr id="2" name="グループ化 1">
            <a:extLst>
              <a:ext uri="{FF2B5EF4-FFF2-40B4-BE49-F238E27FC236}">
                <a16:creationId xmlns:a16="http://schemas.microsoft.com/office/drawing/2014/main" id="{7AB6E9AB-F4A8-4AD8-B1CC-3E44EFDADDEB}"/>
              </a:ext>
            </a:extLst>
          </p:cNvPr>
          <p:cNvGrpSpPr/>
          <p:nvPr/>
        </p:nvGrpSpPr>
        <p:grpSpPr>
          <a:xfrm>
            <a:off x="1121875" y="1765005"/>
            <a:ext cx="6418260" cy="2196039"/>
            <a:chOff x="1121875" y="1765005"/>
            <a:chExt cx="6418260" cy="2196039"/>
          </a:xfrm>
        </p:grpSpPr>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076" y="1765005"/>
              <a:ext cx="3294059" cy="2196039"/>
            </a:xfrm>
            <a:prstGeom prst="rect">
              <a:avLst/>
            </a:prstGeom>
          </p:spPr>
        </p:pic>
      </p:grpSp>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4246075" y="4165308"/>
            <a:ext cx="3294060" cy="2757838"/>
          </a:xfrm>
          <a:prstGeom prst="rect">
            <a:avLst/>
          </a:prstGeom>
        </p:spPr>
      </p:pic>
    </p:spTree>
    <p:extLst>
      <p:ext uri="{BB962C8B-B14F-4D97-AF65-F5344CB8AC3E}">
        <p14:creationId xmlns:p14="http://schemas.microsoft.com/office/powerpoint/2010/main" val="465090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32062" y="1307388"/>
            <a:ext cx="1553663" cy="523220"/>
          </a:xfrm>
          <a:prstGeom prst="rect">
            <a:avLst/>
          </a:prstGeom>
          <a:noFill/>
        </p:spPr>
        <p:txBody>
          <a:bodyPr wrap="square" rtlCol="0">
            <a:spAutoFit/>
          </a:bodyPr>
          <a:lstStyle/>
          <a:p>
            <a:pPr algn="ctr"/>
            <a:r>
              <a:rPr kumimoji="1" lang="en-US" altLang="ja-JP" sz="2800" dirty="0"/>
              <a:t>VGG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VGG</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269798" y="2646142"/>
            <a:ext cx="3624506" cy="3105345"/>
            <a:chOff x="597471" y="2647949"/>
            <a:chExt cx="3624506"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1" y="2647949"/>
              <a:ext cx="3624506" cy="3105345"/>
              <a:chOff x="2217787" y="1377474"/>
              <a:chExt cx="4788992"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787" y="1377474"/>
                <a:ext cx="4788991"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43050" y="2714625"/>
              <a:ext cx="847725" cy="8286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8" y="2646142"/>
            <a:ext cx="3624500" cy="3105340"/>
            <a:chOff x="4922025" y="2647954"/>
            <a:chExt cx="3624500" cy="3105340"/>
          </a:xfrm>
        </p:grpSpPr>
        <p:pic>
          <p:nvPicPr>
            <p:cNvPr id="7" name="図 6" descr="グラフ&#10;&#10;自動的に生成された説明">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025" y="2647954"/>
              <a:ext cx="3624500"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00064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C82F0F-B627-48F5-AE3A-47F57A9F46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075872E-EFBD-41BE-A682-35BBE96D584E}"/>
              </a:ext>
            </a:extLst>
          </p:cNvPr>
          <p:cNvSpPr>
            <a:spLocks noGrp="1"/>
          </p:cNvSpPr>
          <p:nvPr>
            <p:ph idx="1"/>
          </p:nvPr>
        </p:nvSpPr>
        <p:spPr/>
        <p:txBody>
          <a:bodyPr/>
          <a:lstStyle/>
          <a:p>
            <a:r>
              <a:rPr lang="ja-JP" altLang="en-US" dirty="0"/>
              <a:t>キャプションの実験　カット</a:t>
            </a:r>
            <a:endParaRPr lang="en-US" altLang="ja-JP" dirty="0"/>
          </a:p>
          <a:p>
            <a:r>
              <a:rPr kumimoji="1" lang="ja-JP" altLang="en-US" dirty="0"/>
              <a:t>先行研究の説明　時間が長くなるようなら　短く </a:t>
            </a:r>
            <a:r>
              <a:rPr kumimoji="1" lang="en-US" altLang="ja-JP" dirty="0"/>
              <a:t>(</a:t>
            </a:r>
            <a:r>
              <a:rPr kumimoji="1" lang="ja-JP" altLang="en-US" dirty="0"/>
              <a:t>入出力</a:t>
            </a:r>
            <a:r>
              <a:rPr kumimoji="1" lang="en-US" altLang="ja-JP" dirty="0"/>
              <a:t>)</a:t>
            </a:r>
          </a:p>
          <a:p>
            <a:r>
              <a:rPr lang="ja-JP" altLang="en-US" dirty="0"/>
              <a:t>↑説明しろと言われたら説明する</a:t>
            </a:r>
            <a:endParaRPr kumimoji="1" lang="en-US" altLang="ja-JP" dirty="0"/>
          </a:p>
          <a:p>
            <a:r>
              <a:rPr lang="ja-JP" altLang="en-US" dirty="0"/>
              <a:t>生成したいけどまだ遠いから、今回は分類タスクやるよ</a:t>
            </a:r>
            <a:endParaRPr lang="en-US" altLang="ja-JP" dirty="0"/>
          </a:p>
          <a:p>
            <a:r>
              <a:rPr kumimoji="1" lang="ja-JP" altLang="en-US" dirty="0"/>
              <a:t>分類タスクが上手くいくと、生成タスクにどう役に立つのか</a:t>
            </a:r>
          </a:p>
        </p:txBody>
      </p:sp>
      <p:sp>
        <p:nvSpPr>
          <p:cNvPr id="4" name="スライド番号プレースホルダー 3">
            <a:extLst>
              <a:ext uri="{FF2B5EF4-FFF2-40B4-BE49-F238E27FC236}">
                <a16:creationId xmlns:a16="http://schemas.microsoft.com/office/drawing/2014/main" id="{C0760B7C-343D-4A3C-8D36-044BE56C4375}"/>
              </a:ext>
            </a:extLst>
          </p:cNvPr>
          <p:cNvSpPr>
            <a:spLocks noGrp="1"/>
          </p:cNvSpPr>
          <p:nvPr>
            <p:ph type="sldNum" sz="quarter" idx="12"/>
          </p:nvPr>
        </p:nvSpPr>
        <p:spPr/>
        <p:txBody>
          <a:bodyPr/>
          <a:lstStyle/>
          <a:p>
            <a:fld id="{84E5AB44-6C43-4864-84E5-D75B94A07FCF}" type="slidenum">
              <a:rPr kumimoji="1" lang="ja-JP" altLang="en-US" smtClean="0"/>
              <a:pPr/>
              <a:t>54</a:t>
            </a:fld>
            <a:endParaRPr kumimoji="1" lang="ja-JP" altLang="en-US" dirty="0"/>
          </a:p>
        </p:txBody>
      </p:sp>
    </p:spTree>
    <p:extLst>
      <p:ext uri="{BB962C8B-B14F-4D97-AF65-F5344CB8AC3E}">
        <p14:creationId xmlns:p14="http://schemas.microsoft.com/office/powerpoint/2010/main" val="54154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C13BE1B2-BD1B-1CB5-321E-7740A7EA332F}"/>
                  </a:ext>
                </a:extLst>
              </p:cNvPr>
              <p:cNvSpPr txBox="1"/>
              <p:nvPr/>
            </p:nvSpPr>
            <p:spPr>
              <a:xfrm>
                <a:off x="5784688" y="1784252"/>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C13BE1B2-BD1B-1CB5-321E-7740A7EA332F}"/>
                  </a:ext>
                </a:extLst>
              </p:cNvPr>
              <p:cNvSpPr txBox="1">
                <a:spLocks noRot="1" noChangeAspect="1" noMove="1" noResize="1" noEditPoints="1" noAdjustHandles="1" noChangeArrowheads="1" noChangeShapeType="1" noTextEdit="1"/>
              </p:cNvSpPr>
              <p:nvPr/>
            </p:nvSpPr>
            <p:spPr>
              <a:xfrm>
                <a:off x="5784688" y="1784252"/>
                <a:ext cx="2106731" cy="276999"/>
              </a:xfrm>
              <a:prstGeom prst="rect">
                <a:avLst/>
              </a:prstGeom>
              <a:blipFill>
                <a:blip r:embed="rId3"/>
                <a:stretch>
                  <a:fillRect l="-2023" r="-3179" b="-40000"/>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4"/>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grpSp>
        <p:nvGrpSpPr>
          <p:cNvPr id="49" name="グループ化 48">
            <a:extLst>
              <a:ext uri="{FF2B5EF4-FFF2-40B4-BE49-F238E27FC236}">
                <a16:creationId xmlns:a16="http://schemas.microsoft.com/office/drawing/2014/main" id="{AEB79C3B-46F4-D9FD-0D18-672532F38934}"/>
              </a:ext>
            </a:extLst>
          </p:cNvPr>
          <p:cNvGrpSpPr/>
          <p:nvPr/>
        </p:nvGrpSpPr>
        <p:grpSpPr>
          <a:xfrm>
            <a:off x="2169758" y="1784252"/>
            <a:ext cx="4804483" cy="4036563"/>
            <a:chOff x="2169758" y="1604711"/>
            <a:chExt cx="4804483" cy="4036563"/>
          </a:xfrm>
        </p:grpSpPr>
        <p:pic>
          <p:nvPicPr>
            <p:cNvPr id="41" name="図 40" descr="タイムライン&#10;&#10;自動的に生成された説明">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758" y="1604711"/>
              <a:ext cx="4804483" cy="4036563"/>
            </a:xfrm>
            <a:prstGeom prst="rect">
              <a:avLst/>
            </a:prstGeom>
          </p:spPr>
        </p:pic>
        <p:sp>
          <p:nvSpPr>
            <p:cNvPr id="47" name="正方形/長方形 46">
              <a:extLst>
                <a:ext uri="{FF2B5EF4-FFF2-40B4-BE49-F238E27FC236}">
                  <a16:creationId xmlns:a16="http://schemas.microsoft.com/office/drawing/2014/main" id="{E52814F6-3A66-4743-7885-77589D27AFF0}"/>
                </a:ext>
              </a:extLst>
            </p:cNvPr>
            <p:cNvSpPr/>
            <p:nvPr/>
          </p:nvSpPr>
          <p:spPr>
            <a:xfrm>
              <a:off x="4474723" y="4426085"/>
              <a:ext cx="564205" cy="496111"/>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639DD505-F494-88C7-DB88-C8F2E9175B6A}"/>
                </a:ext>
              </a:extLst>
            </p:cNvPr>
            <p:cNvSpPr/>
            <p:nvPr/>
          </p:nvSpPr>
          <p:spPr>
            <a:xfrm>
              <a:off x="5570679" y="2166026"/>
              <a:ext cx="1190045" cy="421532"/>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41" name="図 40" descr="タイムライン&#10;&#10;自動的に生成された説明">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758" y="1784252"/>
            <a:ext cx="4804483"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7B3E391A-429D-1F7A-5421-E37AC966C42B}"/>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771968AA-BC94-D9C2-456B-A2FB4B2AAC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3A86D484-05C6-16AD-69E7-FB62B7C2E4BA}"/>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5"/>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45B76A3C-6E0A-F504-BB66-E5AAB1654343}"/>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sp>
        <p:nvSpPr>
          <p:cNvPr id="47" name="正方形/長方形 46">
            <a:extLst>
              <a:ext uri="{FF2B5EF4-FFF2-40B4-BE49-F238E27FC236}">
                <a16:creationId xmlns:a16="http://schemas.microsoft.com/office/drawing/2014/main" id="{614CB56C-0605-9701-A6A2-480BAF1D573C}"/>
              </a:ext>
            </a:extLst>
          </p:cNvPr>
          <p:cNvSpPr/>
          <p:nvPr/>
        </p:nvSpPr>
        <p:spPr>
          <a:xfrm>
            <a:off x="4474723" y="4605626"/>
            <a:ext cx="564205" cy="496111"/>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301FAE03-B18A-C84E-8287-EFCA8F4D9A5B}"/>
              </a:ext>
            </a:extLst>
          </p:cNvPr>
          <p:cNvSpPr/>
          <p:nvPr/>
        </p:nvSpPr>
        <p:spPr>
          <a:xfrm>
            <a:off x="5570679" y="2345567"/>
            <a:ext cx="1190045" cy="421532"/>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en-US" altLang="ja-JP" dirty="0"/>
              <a:t>LLM </a:t>
            </a:r>
            <a:r>
              <a:rPr kumimoji="1" lang="ja-JP" altLang="en-US" dirty="0"/>
              <a:t>から得た追加項</a:t>
            </a:r>
          </a:p>
        </p:txBody>
      </p:sp>
    </p:spTree>
    <p:extLst>
      <p:ext uri="{BB962C8B-B14F-4D97-AF65-F5344CB8AC3E}">
        <p14:creationId xmlns:p14="http://schemas.microsoft.com/office/powerpoint/2010/main" val="203860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079" y="3233970"/>
            <a:ext cx="3114518" cy="274926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32499</TotalTime>
  <Words>5614</Words>
  <Application>Microsoft Office PowerPoint</Application>
  <PresentationFormat>画面に合わせる (4:3)</PresentationFormat>
  <Paragraphs>852</Paragraphs>
  <Slides>54</Slides>
  <Notes>48</Notes>
  <HiddenSlides>3</HiddenSlides>
  <MMClips>2</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54</vt:i4>
      </vt:variant>
    </vt:vector>
  </HeadingPairs>
  <TitlesOfParts>
    <vt:vector size="63" baseType="lpstr">
      <vt:lpstr>BIZ UDP明朝 Medium</vt:lpstr>
      <vt:lpstr>游ゴシック</vt:lpstr>
      <vt:lpstr>Arial</vt:lpstr>
      <vt:lpstr>Cambria Math</vt:lpstr>
      <vt:lpstr>Century Gothic</vt:lpstr>
      <vt:lpstr>Consolas</vt:lpstr>
      <vt:lpstr>Courier New</vt:lpstr>
      <vt:lpstr>Lato</vt:lpstr>
      <vt:lpstr>メッシュ</vt:lpstr>
      <vt:lpstr>BERT を用いた原文と要約文の 分散表現の最適な統合手法の検討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発表の流れ</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音声を入力とする動作ラベル推定</vt:lpstr>
      <vt:lpstr>音声を入力とする動作ラベル推定</vt:lpstr>
      <vt:lpstr>音声を入力とする動作ラベル推定</vt:lpstr>
      <vt:lpstr>音声を入力とする動作ラベル識別</vt:lpstr>
      <vt:lpstr>音声を入力とする動作ラベル識別</vt:lpstr>
      <vt:lpstr>動作特有の問題</vt:lpstr>
      <vt:lpstr>SpecAugment の問題</vt:lpstr>
      <vt:lpstr>発表の流れ</vt:lpstr>
      <vt:lpstr>まとめ</vt:lpstr>
      <vt:lpstr>今後の課題</vt:lpstr>
      <vt:lpstr>PowerPoint プレゼンテーション</vt:lpstr>
      <vt:lpstr>PowerPoint プレゼンテーション</vt:lpstr>
      <vt:lpstr>Doc2Vec</vt:lpstr>
      <vt:lpstr>PowerPoint プレゼンテーション</vt:lpstr>
      <vt:lpstr>基礎実験</vt:lpstr>
      <vt:lpstr>前処理</vt:lpstr>
      <vt:lpstr>重複キャプションデータの削除</vt:lpstr>
      <vt:lpstr>キャプションを入力とする動作ラベル識別</vt:lpstr>
      <vt:lpstr>データ数 (キャプション)</vt:lpstr>
      <vt:lpstr>PowerPoint プレゼンテーション</vt:lpstr>
      <vt:lpstr>PowerPoint プレゼンテーション</vt:lpstr>
      <vt:lpstr>SpecAugment [Time Warping]</vt:lpstr>
      <vt:lpstr>VGG</vt:lpstr>
      <vt:lpstr>Residual Net (ResNet)</vt:lpstr>
      <vt:lpstr>PowerPoint プレゼンテーション</vt:lpstr>
      <vt:lpstr>Doc2Vec 学習パラメータ</vt:lpstr>
      <vt:lpstr>PowerPoint プレゼンテーション</vt:lpstr>
      <vt:lpstr>PowerPoint プレゼンテーション</vt:lpstr>
      <vt:lpstr>音声を入力とする動作ラベル識別</vt:lpstr>
      <vt:lpstr>PowerPoint プレゼンテーション</vt:lpstr>
      <vt:lpstr>音声を入力とする動作ラベル識別</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655</cp:revision>
  <dcterms:created xsi:type="dcterms:W3CDTF">2020-01-13T19:40:26Z</dcterms:created>
  <dcterms:modified xsi:type="dcterms:W3CDTF">2024-11-28T22:27:22Z</dcterms:modified>
</cp:coreProperties>
</file>